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6"/>
  </p:sldMasterIdLst>
  <p:notesMasterIdLst>
    <p:notesMasterId r:id="rId26"/>
  </p:notesMasterIdLst>
  <p:handoutMasterIdLst>
    <p:handoutMasterId r:id="rId27"/>
  </p:handoutMasterIdLst>
  <p:sldIdLst>
    <p:sldId id="1452" r:id="rId7"/>
    <p:sldId id="1466" r:id="rId8"/>
    <p:sldId id="1458" r:id="rId9"/>
    <p:sldId id="1465" r:id="rId10"/>
    <p:sldId id="1456" r:id="rId11"/>
    <p:sldId id="1457" r:id="rId12"/>
    <p:sldId id="1459" r:id="rId13"/>
    <p:sldId id="1461" r:id="rId14"/>
    <p:sldId id="1468" r:id="rId15"/>
    <p:sldId id="1467" r:id="rId16"/>
    <p:sldId id="1463" r:id="rId17"/>
    <p:sldId id="1454" r:id="rId18"/>
    <p:sldId id="1460" r:id="rId19"/>
    <p:sldId id="1462" r:id="rId20"/>
    <p:sldId id="1472" r:id="rId21"/>
    <p:sldId id="1469" r:id="rId22"/>
    <p:sldId id="1470" r:id="rId23"/>
    <p:sldId id="1471" r:id="rId24"/>
    <p:sldId id="1455" r:id="rId25"/>
  </p:sldIdLst>
  <p:sldSz cx="9144000" cy="6858000" type="screen4x3"/>
  <p:notesSz cx="7010400" cy="9296400"/>
  <p:embeddedFontLst>
    <p:embeddedFont>
      <p:font typeface="Calibri" panose="020F0502020204030204" pitchFamily="34" charset="0"/>
      <p:regular r:id="rId28"/>
      <p:bold r:id="rId29"/>
      <p:italic r:id="rId30"/>
      <p:boldItalic r:id="rId31"/>
    </p:embeddedFont>
    <p:embeddedFont>
      <p:font typeface="Roboto" panose="020B0604020202020204" charset="0"/>
      <p:regular r:id="rId32"/>
      <p:bold r:id="rId33"/>
      <p:italic r:id="rId34"/>
      <p:boldItalic r:id="rId35"/>
    </p:embeddedFont>
    <p:embeddedFont>
      <p:font typeface="Lato" panose="020B0604020202020204" charset="0"/>
      <p:regular r:id="rId36"/>
      <p:bold r:id="rId37"/>
      <p:italic r:id="rId38"/>
      <p:boldItalic r:id="rId39"/>
    </p:embeddedFont>
    <p:embeddedFont>
      <p:font typeface="Oswald" panose="020B0604020202020204" charset="0"/>
      <p:regular r:id="rId40"/>
      <p:bold r:id="rId41"/>
    </p:embeddedFont>
    <p:embeddedFont>
      <p:font typeface="ＭＳ Ｐゴシック" panose="020B0600070205080204" pitchFamily="34" charset="-128"/>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75DA82-5BFF-4B46-86BE-449CF0537B19}">
          <p14:sldIdLst>
            <p14:sldId id="1452"/>
            <p14:sldId id="1466"/>
            <p14:sldId id="1458"/>
            <p14:sldId id="1465"/>
            <p14:sldId id="1456"/>
            <p14:sldId id="1457"/>
            <p14:sldId id="1459"/>
            <p14:sldId id="1461"/>
            <p14:sldId id="1468"/>
            <p14:sldId id="1467"/>
            <p14:sldId id="1463"/>
            <p14:sldId id="1454"/>
            <p14:sldId id="1460"/>
            <p14:sldId id="1462"/>
            <p14:sldId id="1472"/>
            <p14:sldId id="1469"/>
            <p14:sldId id="1470"/>
            <p14:sldId id="1471"/>
            <p14:sldId id="1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verage, Jeff" initials="BJ" lastIdx="52" clrIdx="0">
    <p:extLst/>
  </p:cmAuthor>
  <p:cmAuthor id="2" name="Daly, Andrea" initials="DA" lastIdx="32" clrIdx="1">
    <p:extLst/>
  </p:cmAuthor>
  <p:cmAuthor id="3" name="Stinnett, Jr., Walter" initials="SJW" lastIdx="11" clrIdx="2">
    <p:extLst/>
  </p:cmAuthor>
  <p:cmAuthor id="4" name="Linton, Andrea" initials="LA" lastIdx="50" clrIdx="3">
    <p:extLst>
      <p:ext uri="{19B8F6BF-5375-455C-9EA6-DF929625EA0E}">
        <p15:presenceInfo xmlns:p15="http://schemas.microsoft.com/office/powerpoint/2012/main" userId="Linton, Andrea" providerId="None"/>
      </p:ext>
    </p:extLst>
  </p:cmAuthor>
  <p:cmAuthor id="5" name="alinton@edwps.com" initials="a" lastIdx="15" clrIdx="4">
    <p:extLst>
      <p:ext uri="{19B8F6BF-5375-455C-9EA6-DF929625EA0E}">
        <p15:presenceInfo xmlns:p15="http://schemas.microsoft.com/office/powerpoint/2012/main" userId="alinton@edwps.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AF6"/>
    <a:srgbClr val="020242"/>
    <a:srgbClr val="7EAED4"/>
    <a:srgbClr val="BFDF6E"/>
    <a:srgbClr val="7C878E"/>
    <a:srgbClr val="E5AD37"/>
    <a:srgbClr val="86A33D"/>
    <a:srgbClr val="99B948"/>
    <a:srgbClr val="5B6770"/>
    <a:srgbClr val="D0D3D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6366" autoAdjust="0"/>
  </p:normalViewPr>
  <p:slideViewPr>
    <p:cSldViewPr snapToGrid="0">
      <p:cViewPr varScale="1">
        <p:scale>
          <a:sx n="65" d="100"/>
          <a:sy n="65" d="100"/>
        </p:scale>
        <p:origin x="1308" y="72"/>
      </p:cViewPr>
      <p:guideLst>
        <p:guide orient="horz" pos="2160"/>
        <p:guide pos="2880"/>
      </p:guideLst>
    </p:cSldViewPr>
  </p:slideViewPr>
  <p:outlineViewPr>
    <p:cViewPr>
      <p:scale>
        <a:sx n="33" d="100"/>
        <a:sy n="33" d="100"/>
      </p:scale>
      <p:origin x="0" y="-17508"/>
    </p:cViewPr>
  </p:outlineViewPr>
  <p:notesTextViewPr>
    <p:cViewPr>
      <p:scale>
        <a:sx n="3" d="2"/>
        <a:sy n="3" d="2"/>
      </p:scale>
      <p:origin x="0" y="0"/>
    </p:cViewPr>
  </p:notesTextViewPr>
  <p:sorterViewPr>
    <p:cViewPr>
      <p:scale>
        <a:sx n="200" d="100"/>
        <a:sy n="200" d="100"/>
      </p:scale>
      <p:origin x="0" y="-17310"/>
    </p:cViewPr>
  </p:sorterViewPr>
  <p:notesViewPr>
    <p:cSldViewPr snapToGrid="0">
      <p:cViewPr varScale="1">
        <p:scale>
          <a:sx n="81" d="100"/>
          <a:sy n="81" d="100"/>
        </p:scale>
        <p:origin x="3858" y="96"/>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5.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chamberlain\Desktop\Tiger%20Team%20Reports\MPUG%20Demo\MPUG%20Class%20Excel%20File.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Project Status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1</c:v>
          </c:tx>
          <c:spPr>
            <a:ln w="25400" cap="rnd">
              <a:noFill/>
              <a:round/>
            </a:ln>
            <a:effectLst/>
          </c:spPr>
          <c:marker>
            <c:symbol val="circle"/>
            <c:size val="50"/>
            <c:spPr>
              <a:solidFill>
                <a:srgbClr val="FF0000">
                  <a:alpha val="40000"/>
                </a:srgbClr>
              </a:solidFill>
              <a:ln w="9525">
                <a:noFill/>
              </a:ln>
              <a:effectLst/>
            </c:spPr>
          </c:marker>
          <c:dPt>
            <c:idx val="0"/>
            <c:marker>
              <c:symbol val="circle"/>
              <c:size val="50"/>
              <c:spPr>
                <a:solidFill>
                  <a:srgbClr val="00B050">
                    <a:alpha val="75000"/>
                  </a:srgbClr>
                </a:solidFill>
                <a:ln w="9525">
                  <a:noFill/>
                </a:ln>
                <a:effectLst/>
              </c:spPr>
            </c:marker>
            <c:bubble3D val="0"/>
            <c:extLst>
              <c:ext xmlns:c16="http://schemas.microsoft.com/office/drawing/2014/chart" uri="{C3380CC4-5D6E-409C-BE32-E72D297353CC}">
                <c16:uniqueId val="{00000000-6226-4828-8019-E6F082B51DF8}"/>
              </c:ext>
            </c:extLst>
          </c:dPt>
          <c:dPt>
            <c:idx val="1"/>
            <c:marker>
              <c:symbol val="circle"/>
              <c:size val="50"/>
              <c:spPr>
                <a:solidFill>
                  <a:srgbClr val="FFC000">
                    <a:alpha val="75000"/>
                  </a:srgbClr>
                </a:solidFill>
                <a:ln w="9525">
                  <a:noFill/>
                </a:ln>
                <a:effectLst/>
              </c:spPr>
            </c:marker>
            <c:bubble3D val="0"/>
            <c:extLst>
              <c:ext xmlns:c16="http://schemas.microsoft.com/office/drawing/2014/chart" uri="{C3380CC4-5D6E-409C-BE32-E72D297353CC}">
                <c16:uniqueId val="{00000001-6226-4828-8019-E6F082B51DF8}"/>
              </c:ext>
            </c:extLst>
          </c:dPt>
          <c:dPt>
            <c:idx val="2"/>
            <c:marker>
              <c:symbol val="circle"/>
              <c:size val="50"/>
              <c:spPr>
                <a:solidFill>
                  <a:srgbClr val="FF0000">
                    <a:alpha val="75000"/>
                  </a:srgbClr>
                </a:solidFill>
                <a:ln w="9525">
                  <a:noFill/>
                </a:ln>
                <a:effectLst/>
              </c:spPr>
            </c:marker>
            <c:bubble3D val="0"/>
            <c:extLst>
              <c:ext xmlns:c16="http://schemas.microsoft.com/office/drawing/2014/chart" uri="{C3380CC4-5D6E-409C-BE32-E72D297353CC}">
                <c16:uniqueId val="{00000002-6226-4828-8019-E6F082B51DF8}"/>
              </c:ext>
            </c:extLst>
          </c:dPt>
          <c:xVal>
            <c:numLit>
              <c:formatCode>General</c:formatCode>
              <c:ptCount val="3"/>
              <c:pt idx="0">
                <c:v>1</c:v>
              </c:pt>
              <c:pt idx="1">
                <c:v>1</c:v>
              </c:pt>
              <c:pt idx="2">
                <c:v>1</c:v>
              </c:pt>
            </c:numLit>
          </c:xVal>
          <c:yVal>
            <c:numLit>
              <c:formatCode>General</c:formatCode>
              <c:ptCount val="3"/>
              <c:pt idx="0">
                <c:v>1</c:v>
              </c:pt>
              <c:pt idx="1">
                <c:v>2</c:v>
              </c:pt>
              <c:pt idx="2">
                <c:v>3</c:v>
              </c:pt>
            </c:numLit>
          </c:yVal>
          <c:smooth val="0"/>
          <c:extLst>
            <c:ext xmlns:c16="http://schemas.microsoft.com/office/drawing/2014/chart" uri="{C3380CC4-5D6E-409C-BE32-E72D297353CC}">
              <c16:uniqueId val="{00000003-6226-4828-8019-E6F082B51DF8}"/>
            </c:ext>
          </c:extLst>
        </c:ser>
        <c:ser>
          <c:idx val="1"/>
          <c:order val="1"/>
          <c:spPr>
            <a:ln w="25400" cap="rnd">
              <a:noFill/>
              <a:round/>
            </a:ln>
            <a:effectLst/>
          </c:spPr>
          <c:marker>
            <c:symbol val="circle"/>
            <c:size val="5"/>
            <c:spPr>
              <a:solidFill>
                <a:srgbClr val="FF0000"/>
              </a:solidFill>
              <a:ln w="9525">
                <a:noFill/>
              </a:ln>
              <a:effectLst/>
            </c:spPr>
          </c:marker>
          <c:dPt>
            <c:idx val="0"/>
            <c:marker>
              <c:symbol val="circle"/>
              <c:size val="50"/>
              <c:spPr>
                <a:solidFill>
                  <a:srgbClr val="FF0000"/>
                </a:solidFill>
                <a:ln w="9525">
                  <a:noFill/>
                </a:ln>
                <a:effectLst>
                  <a:glow rad="101600">
                    <a:schemeClr val="accent2">
                      <a:satMod val="175000"/>
                      <a:alpha val="40000"/>
                    </a:schemeClr>
                  </a:glow>
                </a:effectLst>
              </c:spPr>
            </c:marker>
            <c:bubble3D val="0"/>
            <c:spPr>
              <a:ln w="25400" cap="rnd">
                <a:noFill/>
                <a:round/>
              </a:ln>
              <a:effectLst>
                <a:glow rad="101600">
                  <a:schemeClr val="accent2">
                    <a:satMod val="175000"/>
                    <a:alpha val="40000"/>
                  </a:schemeClr>
                </a:glow>
              </a:effectLst>
            </c:spPr>
            <c:extLst>
              <c:ext xmlns:c16="http://schemas.microsoft.com/office/drawing/2014/chart" uri="{C3380CC4-5D6E-409C-BE32-E72D297353CC}">
                <c16:uniqueId val="{00000005-6226-4828-8019-E6F082B51DF8}"/>
              </c:ext>
            </c:extLst>
          </c:dPt>
          <c:dPt>
            <c:idx val="1"/>
            <c:marker>
              <c:symbol val="circle"/>
              <c:size val="50"/>
              <c:spPr>
                <a:solidFill>
                  <a:srgbClr val="FFC000"/>
                </a:solidFill>
                <a:ln w="9525">
                  <a:noFill/>
                </a:ln>
                <a:effectLst>
                  <a:glow rad="127000">
                    <a:srgbClr val="FFC000"/>
                  </a:glow>
                </a:effectLst>
              </c:spPr>
            </c:marker>
            <c:bubble3D val="0"/>
            <c:spPr>
              <a:ln w="25400" cap="rnd">
                <a:noFill/>
                <a:round/>
              </a:ln>
              <a:effectLst>
                <a:glow rad="127000">
                  <a:srgbClr val="FFC000"/>
                </a:glow>
              </a:effectLst>
            </c:spPr>
            <c:extLst>
              <c:ext xmlns:c16="http://schemas.microsoft.com/office/drawing/2014/chart" uri="{C3380CC4-5D6E-409C-BE32-E72D297353CC}">
                <c16:uniqueId val="{00000007-6226-4828-8019-E6F082B51DF8}"/>
              </c:ext>
            </c:extLst>
          </c:dPt>
          <c:dPt>
            <c:idx val="2"/>
            <c:marker>
              <c:symbol val="circle"/>
              <c:size val="50"/>
              <c:spPr>
                <a:solidFill>
                  <a:srgbClr val="00B050"/>
                </a:solidFill>
                <a:ln w="9525">
                  <a:noFill/>
                </a:ln>
                <a:effectLst>
                  <a:glow rad="101600">
                    <a:schemeClr val="accent6">
                      <a:satMod val="175000"/>
                      <a:alpha val="40000"/>
                    </a:schemeClr>
                  </a:glow>
                </a:effectLst>
              </c:spPr>
            </c:marker>
            <c:bubble3D val="0"/>
            <c:spPr>
              <a:ln w="25400" cap="rnd">
                <a:noFill/>
                <a:round/>
              </a:ln>
              <a:effectLst>
                <a:glow rad="101600">
                  <a:schemeClr val="accent6">
                    <a:satMod val="175000"/>
                    <a:alpha val="40000"/>
                  </a:schemeClr>
                </a:glow>
              </a:effectLst>
            </c:spPr>
            <c:extLst>
              <c:ext xmlns:c16="http://schemas.microsoft.com/office/drawing/2014/chart" uri="{C3380CC4-5D6E-409C-BE32-E72D297353CC}">
                <c16:uniqueId val="{00000009-6226-4828-8019-E6F082B51DF8}"/>
              </c:ext>
            </c:extLst>
          </c:dPt>
          <c:xVal>
            <c:numRef>
              <c:f>Dashboard!$F$38:$F$40</c:f>
              <c:numCache>
                <c:formatCode>General</c:formatCode>
                <c:ptCount val="3"/>
                <c:pt idx="0">
                  <c:v>1</c:v>
                </c:pt>
                <c:pt idx="1">
                  <c:v>#N/A</c:v>
                </c:pt>
                <c:pt idx="2">
                  <c:v>#N/A</c:v>
                </c:pt>
              </c:numCache>
            </c:numRef>
          </c:xVal>
          <c:yVal>
            <c:numLit>
              <c:formatCode>General</c:formatCode>
              <c:ptCount val="3"/>
              <c:pt idx="0">
                <c:v>3</c:v>
              </c:pt>
              <c:pt idx="1">
                <c:v>2</c:v>
              </c:pt>
              <c:pt idx="2">
                <c:v>1</c:v>
              </c:pt>
            </c:numLit>
          </c:yVal>
          <c:smooth val="0"/>
          <c:extLst>
            <c:ext xmlns:c16="http://schemas.microsoft.com/office/drawing/2014/chart" uri="{C3380CC4-5D6E-409C-BE32-E72D297353CC}">
              <c16:uniqueId val="{0000000A-6226-4828-8019-E6F082B51DF8}"/>
            </c:ext>
          </c:extLst>
        </c:ser>
        <c:dLbls>
          <c:showLegendKey val="0"/>
          <c:showVal val="0"/>
          <c:showCatName val="0"/>
          <c:showSerName val="0"/>
          <c:showPercent val="0"/>
          <c:showBubbleSize val="0"/>
        </c:dLbls>
        <c:axId val="843367071"/>
        <c:axId val="843357503"/>
      </c:scatterChart>
      <c:valAx>
        <c:axId val="843367071"/>
        <c:scaling>
          <c:orientation val="minMax"/>
          <c:max val="2"/>
          <c:min val="0"/>
        </c:scaling>
        <c:delete val="1"/>
        <c:axPos val="b"/>
        <c:numFmt formatCode="General" sourceLinked="1"/>
        <c:majorTickMark val="none"/>
        <c:minorTickMark val="none"/>
        <c:tickLblPos val="nextTo"/>
        <c:crossAx val="843357503"/>
        <c:crosses val="autoZero"/>
        <c:crossBetween val="midCat"/>
        <c:minorUnit val="2"/>
      </c:valAx>
      <c:valAx>
        <c:axId val="843357503"/>
        <c:scaling>
          <c:orientation val="minMax"/>
          <c:min val="0.5"/>
        </c:scaling>
        <c:delete val="1"/>
        <c:axPos val="l"/>
        <c:numFmt formatCode="General" sourceLinked="1"/>
        <c:majorTickMark val="none"/>
        <c:minorTickMark val="none"/>
        <c:tickLblPos val="nextTo"/>
        <c:crossAx val="843367071"/>
        <c:crossesAt val="0.5"/>
        <c:crossBetween val="midCat"/>
      </c:valAx>
      <c:spPr>
        <a:noFill/>
        <a:ln>
          <a:noFill/>
        </a:ln>
        <a:effectLst/>
      </c:spPr>
    </c:plotArea>
    <c:plotVisOnly val="1"/>
    <c:dispBlanksAs val="gap"/>
    <c:showDLblsOverMax val="0"/>
  </c:chart>
  <c:spPr>
    <a:solidFill>
      <a:schemeClr val="bg1"/>
    </a:solidFill>
    <a:ln w="9525" cap="flat" cmpd="sng" algn="ctr">
      <a:solidFill>
        <a:schemeClr val="bg2">
          <a:lumMod val="2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Key Status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1</c:v>
          </c:tx>
          <c:spPr>
            <a:ln w="25400" cap="rnd">
              <a:noFill/>
              <a:round/>
            </a:ln>
            <a:effectLst/>
          </c:spPr>
          <c:marker>
            <c:symbol val="circle"/>
            <c:size val="50"/>
            <c:spPr>
              <a:solidFill>
                <a:srgbClr val="FF0000">
                  <a:alpha val="40000"/>
                </a:srgbClr>
              </a:solidFill>
              <a:ln w="9525">
                <a:noFill/>
              </a:ln>
              <a:effectLst/>
            </c:spPr>
          </c:marker>
          <c:dPt>
            <c:idx val="0"/>
            <c:marker>
              <c:symbol val="circle"/>
              <c:size val="50"/>
              <c:spPr>
                <a:solidFill>
                  <a:srgbClr val="00B050">
                    <a:alpha val="75000"/>
                  </a:srgbClr>
                </a:solidFill>
                <a:ln w="9525">
                  <a:noFill/>
                </a:ln>
                <a:effectLst/>
              </c:spPr>
            </c:marker>
            <c:bubble3D val="0"/>
            <c:extLst>
              <c:ext xmlns:c16="http://schemas.microsoft.com/office/drawing/2014/chart" uri="{C3380CC4-5D6E-409C-BE32-E72D297353CC}">
                <c16:uniqueId val="{00000000-C3AD-4302-B23F-B0309B185C95}"/>
              </c:ext>
            </c:extLst>
          </c:dPt>
          <c:dPt>
            <c:idx val="1"/>
            <c:marker>
              <c:symbol val="circle"/>
              <c:size val="50"/>
              <c:spPr>
                <a:solidFill>
                  <a:srgbClr val="FFC000">
                    <a:alpha val="78000"/>
                  </a:srgbClr>
                </a:solidFill>
                <a:ln w="9525">
                  <a:noFill/>
                </a:ln>
                <a:effectLst/>
              </c:spPr>
            </c:marker>
            <c:bubble3D val="0"/>
            <c:extLst>
              <c:ext xmlns:c16="http://schemas.microsoft.com/office/drawing/2014/chart" uri="{C3380CC4-5D6E-409C-BE32-E72D297353CC}">
                <c16:uniqueId val="{00000001-C3AD-4302-B23F-B0309B185C95}"/>
              </c:ext>
            </c:extLst>
          </c:dPt>
          <c:dPt>
            <c:idx val="2"/>
            <c:marker>
              <c:symbol val="circle"/>
              <c:size val="50"/>
              <c:spPr>
                <a:solidFill>
                  <a:srgbClr val="FF0000">
                    <a:alpha val="75000"/>
                  </a:srgbClr>
                </a:solidFill>
                <a:ln w="9525">
                  <a:noFill/>
                </a:ln>
                <a:effectLst/>
              </c:spPr>
            </c:marker>
            <c:bubble3D val="0"/>
            <c:extLst>
              <c:ext xmlns:c16="http://schemas.microsoft.com/office/drawing/2014/chart" uri="{C3380CC4-5D6E-409C-BE32-E72D297353CC}">
                <c16:uniqueId val="{00000002-C3AD-4302-B23F-B0309B185C95}"/>
              </c:ext>
            </c:extLst>
          </c:dPt>
          <c:xVal>
            <c:numLit>
              <c:formatCode>General</c:formatCode>
              <c:ptCount val="3"/>
              <c:pt idx="0">
                <c:v>1</c:v>
              </c:pt>
              <c:pt idx="1">
                <c:v>1</c:v>
              </c:pt>
              <c:pt idx="2">
                <c:v>1</c:v>
              </c:pt>
            </c:numLit>
          </c:xVal>
          <c:yVal>
            <c:numLit>
              <c:formatCode>General</c:formatCode>
              <c:ptCount val="3"/>
              <c:pt idx="0">
                <c:v>1</c:v>
              </c:pt>
              <c:pt idx="1">
                <c:v>2</c:v>
              </c:pt>
              <c:pt idx="2">
                <c:v>3</c:v>
              </c:pt>
            </c:numLit>
          </c:yVal>
          <c:smooth val="0"/>
          <c:extLst>
            <c:ext xmlns:c16="http://schemas.microsoft.com/office/drawing/2014/chart" uri="{C3380CC4-5D6E-409C-BE32-E72D297353CC}">
              <c16:uniqueId val="{00000003-C3AD-4302-B23F-B0309B185C95}"/>
            </c:ext>
          </c:extLst>
        </c:ser>
        <c:ser>
          <c:idx val="1"/>
          <c:order val="1"/>
          <c:spPr>
            <a:ln w="25400" cap="rnd">
              <a:noFill/>
              <a:round/>
            </a:ln>
            <a:effectLst/>
          </c:spPr>
          <c:marker>
            <c:symbol val="circle"/>
            <c:size val="5"/>
            <c:spPr>
              <a:solidFill>
                <a:srgbClr val="FF0000"/>
              </a:solidFill>
              <a:ln w="9525">
                <a:noFill/>
              </a:ln>
              <a:effectLst/>
            </c:spPr>
          </c:marker>
          <c:dPt>
            <c:idx val="0"/>
            <c:marker>
              <c:symbol val="circle"/>
              <c:size val="50"/>
              <c:spPr>
                <a:solidFill>
                  <a:srgbClr val="FF0000"/>
                </a:solidFill>
                <a:ln w="9525">
                  <a:noFill/>
                </a:ln>
                <a:effectLst>
                  <a:glow rad="101600">
                    <a:schemeClr val="accent2">
                      <a:satMod val="175000"/>
                      <a:alpha val="40000"/>
                    </a:schemeClr>
                  </a:glow>
                </a:effectLst>
              </c:spPr>
            </c:marker>
            <c:bubble3D val="0"/>
            <c:spPr>
              <a:ln w="25400" cap="rnd">
                <a:noFill/>
                <a:round/>
              </a:ln>
              <a:effectLst>
                <a:glow rad="101600">
                  <a:schemeClr val="accent2">
                    <a:satMod val="175000"/>
                    <a:alpha val="40000"/>
                  </a:schemeClr>
                </a:glow>
              </a:effectLst>
            </c:spPr>
            <c:extLst>
              <c:ext xmlns:c16="http://schemas.microsoft.com/office/drawing/2014/chart" uri="{C3380CC4-5D6E-409C-BE32-E72D297353CC}">
                <c16:uniqueId val="{00000005-C3AD-4302-B23F-B0309B185C95}"/>
              </c:ext>
            </c:extLst>
          </c:dPt>
          <c:dPt>
            <c:idx val="1"/>
            <c:marker>
              <c:symbol val="circle"/>
              <c:size val="50"/>
              <c:spPr>
                <a:solidFill>
                  <a:srgbClr val="FFC000"/>
                </a:solidFill>
                <a:ln w="9525">
                  <a:noFill/>
                </a:ln>
                <a:effectLst>
                  <a:glow rad="127000">
                    <a:srgbClr val="FFC000"/>
                  </a:glow>
                </a:effectLst>
              </c:spPr>
            </c:marker>
            <c:bubble3D val="0"/>
            <c:spPr>
              <a:ln w="25400" cap="rnd">
                <a:noFill/>
                <a:round/>
              </a:ln>
              <a:effectLst>
                <a:glow rad="127000">
                  <a:srgbClr val="FFC000"/>
                </a:glow>
              </a:effectLst>
            </c:spPr>
            <c:extLst>
              <c:ext xmlns:c16="http://schemas.microsoft.com/office/drawing/2014/chart" uri="{C3380CC4-5D6E-409C-BE32-E72D297353CC}">
                <c16:uniqueId val="{00000007-C3AD-4302-B23F-B0309B185C95}"/>
              </c:ext>
            </c:extLst>
          </c:dPt>
          <c:dPt>
            <c:idx val="2"/>
            <c:marker>
              <c:symbol val="circle"/>
              <c:size val="50"/>
              <c:spPr>
                <a:solidFill>
                  <a:srgbClr val="00B050"/>
                </a:solidFill>
                <a:ln w="9525">
                  <a:noFill/>
                </a:ln>
                <a:effectLst>
                  <a:glow rad="101600">
                    <a:schemeClr val="accent6">
                      <a:satMod val="175000"/>
                      <a:alpha val="40000"/>
                    </a:schemeClr>
                  </a:glow>
                </a:effectLst>
              </c:spPr>
            </c:marker>
            <c:bubble3D val="0"/>
            <c:spPr>
              <a:ln w="25400" cap="rnd">
                <a:noFill/>
                <a:round/>
              </a:ln>
              <a:effectLst>
                <a:glow rad="101600">
                  <a:schemeClr val="accent6">
                    <a:satMod val="175000"/>
                    <a:alpha val="40000"/>
                  </a:schemeClr>
                </a:glow>
              </a:effectLst>
            </c:spPr>
            <c:extLst>
              <c:ext xmlns:c16="http://schemas.microsoft.com/office/drawing/2014/chart" uri="{C3380CC4-5D6E-409C-BE32-E72D297353CC}">
                <c16:uniqueId val="{00000009-C3AD-4302-B23F-B0309B185C95}"/>
              </c:ext>
            </c:extLst>
          </c:dPt>
          <c:xVal>
            <c:numRef>
              <c:f>Dashboard!$D$38:$D$40</c:f>
              <c:numCache>
                <c:formatCode>General</c:formatCode>
                <c:ptCount val="3"/>
                <c:pt idx="0">
                  <c:v>#N/A</c:v>
                </c:pt>
                <c:pt idx="1">
                  <c:v>#N/A</c:v>
                </c:pt>
                <c:pt idx="2">
                  <c:v>1</c:v>
                </c:pt>
              </c:numCache>
            </c:numRef>
          </c:xVal>
          <c:yVal>
            <c:numLit>
              <c:formatCode>General</c:formatCode>
              <c:ptCount val="3"/>
              <c:pt idx="0">
                <c:v>3</c:v>
              </c:pt>
              <c:pt idx="1">
                <c:v>2</c:v>
              </c:pt>
              <c:pt idx="2">
                <c:v>1</c:v>
              </c:pt>
            </c:numLit>
          </c:yVal>
          <c:smooth val="0"/>
          <c:extLst>
            <c:ext xmlns:c16="http://schemas.microsoft.com/office/drawing/2014/chart" uri="{C3380CC4-5D6E-409C-BE32-E72D297353CC}">
              <c16:uniqueId val="{0000000A-C3AD-4302-B23F-B0309B185C95}"/>
            </c:ext>
          </c:extLst>
        </c:ser>
        <c:dLbls>
          <c:showLegendKey val="0"/>
          <c:showVal val="0"/>
          <c:showCatName val="0"/>
          <c:showSerName val="0"/>
          <c:showPercent val="0"/>
          <c:showBubbleSize val="0"/>
        </c:dLbls>
        <c:axId val="843367071"/>
        <c:axId val="843357503"/>
      </c:scatterChart>
      <c:valAx>
        <c:axId val="843367071"/>
        <c:scaling>
          <c:orientation val="minMax"/>
          <c:max val="2"/>
          <c:min val="0"/>
        </c:scaling>
        <c:delete val="1"/>
        <c:axPos val="b"/>
        <c:numFmt formatCode="General" sourceLinked="1"/>
        <c:majorTickMark val="none"/>
        <c:minorTickMark val="none"/>
        <c:tickLblPos val="nextTo"/>
        <c:crossAx val="843357503"/>
        <c:crosses val="autoZero"/>
        <c:crossBetween val="midCat"/>
        <c:minorUnit val="2"/>
      </c:valAx>
      <c:valAx>
        <c:axId val="843357503"/>
        <c:scaling>
          <c:orientation val="minMax"/>
          <c:min val="0.5"/>
        </c:scaling>
        <c:delete val="1"/>
        <c:axPos val="l"/>
        <c:numFmt formatCode="General" sourceLinked="1"/>
        <c:majorTickMark val="none"/>
        <c:minorTickMark val="none"/>
        <c:tickLblPos val="nextTo"/>
        <c:crossAx val="843367071"/>
        <c:crossesAt val="0.5"/>
        <c:crossBetween val="midCat"/>
      </c:valAx>
      <c:spPr>
        <a:noFill/>
        <a:ln>
          <a:noFill/>
        </a:ln>
        <a:effectLst/>
      </c:spPr>
    </c:plotArea>
    <c:plotVisOnly val="1"/>
    <c:dispBlanksAs val="gap"/>
    <c:showDLblsOverMax val="0"/>
  </c:chart>
  <c:spPr>
    <a:solidFill>
      <a:schemeClr val="bg1"/>
    </a:solidFill>
    <a:ln w="9525" cap="flat" cmpd="sng" algn="ctr">
      <a:solidFill>
        <a:schemeClr val="bg2">
          <a:lumMod val="2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Critical Path</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1</c:v>
          </c:tx>
          <c:spPr>
            <a:ln w="25400" cap="rnd">
              <a:noFill/>
              <a:round/>
            </a:ln>
            <a:effectLst/>
          </c:spPr>
          <c:marker>
            <c:symbol val="circle"/>
            <c:size val="50"/>
            <c:spPr>
              <a:solidFill>
                <a:srgbClr val="FF0000">
                  <a:alpha val="40000"/>
                </a:srgbClr>
              </a:solidFill>
              <a:ln w="9525">
                <a:noFill/>
              </a:ln>
              <a:effectLst/>
            </c:spPr>
          </c:marker>
          <c:dPt>
            <c:idx val="0"/>
            <c:marker>
              <c:symbol val="circle"/>
              <c:size val="50"/>
              <c:spPr>
                <a:solidFill>
                  <a:srgbClr val="00B050">
                    <a:alpha val="75000"/>
                  </a:srgbClr>
                </a:solidFill>
                <a:ln w="9525">
                  <a:noFill/>
                </a:ln>
                <a:effectLst/>
              </c:spPr>
            </c:marker>
            <c:bubble3D val="0"/>
            <c:extLst>
              <c:ext xmlns:c16="http://schemas.microsoft.com/office/drawing/2014/chart" uri="{C3380CC4-5D6E-409C-BE32-E72D297353CC}">
                <c16:uniqueId val="{00000000-924E-4C03-99C6-1FCE0266DCE6}"/>
              </c:ext>
            </c:extLst>
          </c:dPt>
          <c:dPt>
            <c:idx val="1"/>
            <c:marker>
              <c:symbol val="circle"/>
              <c:size val="50"/>
              <c:spPr>
                <a:solidFill>
                  <a:srgbClr val="FFC000">
                    <a:alpha val="78000"/>
                  </a:srgbClr>
                </a:solidFill>
                <a:ln w="9525">
                  <a:noFill/>
                </a:ln>
                <a:effectLst/>
              </c:spPr>
            </c:marker>
            <c:bubble3D val="0"/>
            <c:extLst>
              <c:ext xmlns:c16="http://schemas.microsoft.com/office/drawing/2014/chart" uri="{C3380CC4-5D6E-409C-BE32-E72D297353CC}">
                <c16:uniqueId val="{00000001-924E-4C03-99C6-1FCE0266DCE6}"/>
              </c:ext>
            </c:extLst>
          </c:dPt>
          <c:dPt>
            <c:idx val="2"/>
            <c:marker>
              <c:symbol val="circle"/>
              <c:size val="50"/>
              <c:spPr>
                <a:solidFill>
                  <a:srgbClr val="FF0000">
                    <a:alpha val="75000"/>
                  </a:srgbClr>
                </a:solidFill>
                <a:ln w="9525">
                  <a:noFill/>
                </a:ln>
                <a:effectLst/>
              </c:spPr>
            </c:marker>
            <c:bubble3D val="0"/>
            <c:extLst>
              <c:ext xmlns:c16="http://schemas.microsoft.com/office/drawing/2014/chart" uri="{C3380CC4-5D6E-409C-BE32-E72D297353CC}">
                <c16:uniqueId val="{00000002-924E-4C03-99C6-1FCE0266DCE6}"/>
              </c:ext>
            </c:extLst>
          </c:dPt>
          <c:xVal>
            <c:numLit>
              <c:formatCode>General</c:formatCode>
              <c:ptCount val="3"/>
              <c:pt idx="0">
                <c:v>1</c:v>
              </c:pt>
              <c:pt idx="1">
                <c:v>1</c:v>
              </c:pt>
              <c:pt idx="2">
                <c:v>1</c:v>
              </c:pt>
            </c:numLit>
          </c:xVal>
          <c:yVal>
            <c:numLit>
              <c:formatCode>General</c:formatCode>
              <c:ptCount val="3"/>
              <c:pt idx="0">
                <c:v>1</c:v>
              </c:pt>
              <c:pt idx="1">
                <c:v>2</c:v>
              </c:pt>
              <c:pt idx="2">
                <c:v>3</c:v>
              </c:pt>
            </c:numLit>
          </c:yVal>
          <c:smooth val="0"/>
          <c:extLst>
            <c:ext xmlns:c16="http://schemas.microsoft.com/office/drawing/2014/chart" uri="{C3380CC4-5D6E-409C-BE32-E72D297353CC}">
              <c16:uniqueId val="{00000003-924E-4C03-99C6-1FCE0266DCE6}"/>
            </c:ext>
          </c:extLst>
        </c:ser>
        <c:ser>
          <c:idx val="1"/>
          <c:order val="1"/>
          <c:spPr>
            <a:ln w="25400" cap="rnd">
              <a:noFill/>
              <a:round/>
            </a:ln>
            <a:effectLst/>
          </c:spPr>
          <c:marker>
            <c:symbol val="circle"/>
            <c:size val="5"/>
            <c:spPr>
              <a:solidFill>
                <a:srgbClr val="FF0000"/>
              </a:solidFill>
              <a:ln w="9525">
                <a:noFill/>
              </a:ln>
              <a:effectLst/>
            </c:spPr>
          </c:marker>
          <c:dPt>
            <c:idx val="0"/>
            <c:marker>
              <c:symbol val="circle"/>
              <c:size val="50"/>
              <c:spPr>
                <a:solidFill>
                  <a:srgbClr val="FF0000"/>
                </a:solidFill>
                <a:ln w="9525">
                  <a:noFill/>
                </a:ln>
                <a:effectLst>
                  <a:glow rad="101600">
                    <a:schemeClr val="accent2">
                      <a:satMod val="175000"/>
                      <a:alpha val="40000"/>
                    </a:schemeClr>
                  </a:glow>
                </a:effectLst>
              </c:spPr>
            </c:marker>
            <c:bubble3D val="0"/>
            <c:spPr>
              <a:ln w="25400" cap="rnd">
                <a:noFill/>
                <a:round/>
              </a:ln>
              <a:effectLst>
                <a:glow rad="101600">
                  <a:schemeClr val="accent2">
                    <a:satMod val="175000"/>
                    <a:alpha val="40000"/>
                  </a:schemeClr>
                </a:glow>
              </a:effectLst>
            </c:spPr>
            <c:extLst>
              <c:ext xmlns:c16="http://schemas.microsoft.com/office/drawing/2014/chart" uri="{C3380CC4-5D6E-409C-BE32-E72D297353CC}">
                <c16:uniqueId val="{00000005-924E-4C03-99C6-1FCE0266DCE6}"/>
              </c:ext>
            </c:extLst>
          </c:dPt>
          <c:dPt>
            <c:idx val="1"/>
            <c:marker>
              <c:symbol val="circle"/>
              <c:size val="50"/>
              <c:spPr>
                <a:solidFill>
                  <a:srgbClr val="FFC000"/>
                </a:solidFill>
                <a:ln w="9525">
                  <a:noFill/>
                </a:ln>
                <a:effectLst>
                  <a:glow rad="127000">
                    <a:srgbClr val="FFC000"/>
                  </a:glow>
                </a:effectLst>
              </c:spPr>
            </c:marker>
            <c:bubble3D val="0"/>
            <c:spPr>
              <a:ln w="25400" cap="rnd">
                <a:noFill/>
                <a:round/>
              </a:ln>
              <a:effectLst>
                <a:glow rad="127000">
                  <a:srgbClr val="FFC000"/>
                </a:glow>
              </a:effectLst>
            </c:spPr>
            <c:extLst>
              <c:ext xmlns:c16="http://schemas.microsoft.com/office/drawing/2014/chart" uri="{C3380CC4-5D6E-409C-BE32-E72D297353CC}">
                <c16:uniqueId val="{00000007-924E-4C03-99C6-1FCE0266DCE6}"/>
              </c:ext>
            </c:extLst>
          </c:dPt>
          <c:dPt>
            <c:idx val="2"/>
            <c:marker>
              <c:symbol val="circle"/>
              <c:size val="50"/>
              <c:spPr>
                <a:solidFill>
                  <a:srgbClr val="00B050"/>
                </a:solidFill>
                <a:ln w="9525">
                  <a:noFill/>
                </a:ln>
                <a:effectLst>
                  <a:glow rad="101600">
                    <a:schemeClr val="accent6">
                      <a:satMod val="175000"/>
                      <a:alpha val="40000"/>
                    </a:schemeClr>
                  </a:glow>
                </a:effectLst>
              </c:spPr>
            </c:marker>
            <c:bubble3D val="0"/>
            <c:spPr>
              <a:ln w="25400" cap="rnd">
                <a:noFill/>
                <a:round/>
              </a:ln>
              <a:effectLst>
                <a:glow rad="101600">
                  <a:schemeClr val="accent6">
                    <a:satMod val="175000"/>
                    <a:alpha val="40000"/>
                  </a:schemeClr>
                </a:glow>
              </a:effectLst>
            </c:spPr>
            <c:extLst>
              <c:ext xmlns:c16="http://schemas.microsoft.com/office/drawing/2014/chart" uri="{C3380CC4-5D6E-409C-BE32-E72D297353CC}">
                <c16:uniqueId val="{00000009-924E-4C03-99C6-1FCE0266DCE6}"/>
              </c:ext>
            </c:extLst>
          </c:dPt>
          <c:xVal>
            <c:numRef>
              <c:f>Dashboard!$D$38:$D$40</c:f>
              <c:numCache>
                <c:formatCode>General</c:formatCode>
                <c:ptCount val="3"/>
                <c:pt idx="0">
                  <c:v>#N/A</c:v>
                </c:pt>
                <c:pt idx="1">
                  <c:v>#N/A</c:v>
                </c:pt>
                <c:pt idx="2">
                  <c:v>1</c:v>
                </c:pt>
              </c:numCache>
            </c:numRef>
          </c:xVal>
          <c:yVal>
            <c:numLit>
              <c:formatCode>General</c:formatCode>
              <c:ptCount val="3"/>
              <c:pt idx="0">
                <c:v>3</c:v>
              </c:pt>
              <c:pt idx="1">
                <c:v>2</c:v>
              </c:pt>
              <c:pt idx="2">
                <c:v>1</c:v>
              </c:pt>
            </c:numLit>
          </c:yVal>
          <c:smooth val="0"/>
          <c:extLst>
            <c:ext xmlns:c16="http://schemas.microsoft.com/office/drawing/2014/chart" uri="{C3380CC4-5D6E-409C-BE32-E72D297353CC}">
              <c16:uniqueId val="{0000000A-924E-4C03-99C6-1FCE0266DCE6}"/>
            </c:ext>
          </c:extLst>
        </c:ser>
        <c:dLbls>
          <c:showLegendKey val="0"/>
          <c:showVal val="0"/>
          <c:showCatName val="0"/>
          <c:showSerName val="0"/>
          <c:showPercent val="0"/>
          <c:showBubbleSize val="0"/>
        </c:dLbls>
        <c:axId val="843367071"/>
        <c:axId val="843357503"/>
      </c:scatterChart>
      <c:valAx>
        <c:axId val="843367071"/>
        <c:scaling>
          <c:orientation val="minMax"/>
          <c:max val="2"/>
          <c:min val="0"/>
        </c:scaling>
        <c:delete val="1"/>
        <c:axPos val="b"/>
        <c:numFmt formatCode="General" sourceLinked="1"/>
        <c:majorTickMark val="none"/>
        <c:minorTickMark val="none"/>
        <c:tickLblPos val="nextTo"/>
        <c:crossAx val="843357503"/>
        <c:crosses val="autoZero"/>
        <c:crossBetween val="midCat"/>
        <c:minorUnit val="2"/>
      </c:valAx>
      <c:valAx>
        <c:axId val="843357503"/>
        <c:scaling>
          <c:orientation val="minMax"/>
          <c:min val="0.5"/>
        </c:scaling>
        <c:delete val="1"/>
        <c:axPos val="l"/>
        <c:numFmt formatCode="General" sourceLinked="1"/>
        <c:majorTickMark val="none"/>
        <c:minorTickMark val="none"/>
        <c:tickLblPos val="nextTo"/>
        <c:crossAx val="843367071"/>
        <c:crossesAt val="0.5"/>
        <c:crossBetween val="midCat"/>
      </c:valAx>
      <c:spPr>
        <a:noFill/>
        <a:ln>
          <a:noFill/>
        </a:ln>
        <a:effectLst/>
      </c:spPr>
    </c:plotArea>
    <c:plotVisOnly val="1"/>
    <c:dispBlanksAs val="gap"/>
    <c:showDLblsOverMax val="0"/>
  </c:chart>
  <c:spPr>
    <a:solidFill>
      <a:schemeClr val="bg1"/>
    </a:solidFill>
    <a:ln w="9525" cap="flat" cmpd="sng" algn="ctr">
      <a:solidFill>
        <a:schemeClr val="bg2">
          <a:lumMod val="2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[MPUG Class Excel File.xlsx]Tables!PivotTable12</c:name>
    <c:fmtId val="8"/>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
        <c:dLbl>
          <c:idx val="0"/>
          <c:layout>
            <c:manualLayout>
              <c:x val="0.1222222222222222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
        <c:dLbl>
          <c:idx val="0"/>
          <c:layout>
            <c:manualLayout>
              <c:x val="0.15"/>
              <c:y val="0.1666666666666668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4"/>
        <c:dLbl>
          <c:idx val="0"/>
          <c:layout>
            <c:manualLayout>
              <c:x val="-0.13055555555555556"/>
              <c:y val="-0.250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0.1222222222222222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0.15"/>
              <c:y val="0.1666666666666668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0.13055555555555556"/>
              <c:y val="-0.250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layout>
            <c:manualLayout>
              <c:x val="0.1222222222222222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0.15"/>
              <c:y val="0.1666666666666668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0.13055555555555556"/>
              <c:y val="-0.250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222222222222222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dLbl>
          <c:idx val="0"/>
          <c:layout>
            <c:manualLayout>
              <c:x val="0.15"/>
              <c:y val="0.1666666666666668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dLbl>
          <c:idx val="0"/>
          <c:layout>
            <c:manualLayout>
              <c:x val="-0.13055555555555556"/>
              <c:y val="-0.250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pivotFmt>
      <c:pivotFmt>
        <c:idx val="20"/>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dLbl>
          <c:idx val="0"/>
          <c:layout>
            <c:manualLayout>
              <c:x val="0.18888888888888888"/>
              <c:y val="-0.15277777777777779"/>
            </c:manualLayout>
          </c:layout>
          <c:showLegendKey val="0"/>
          <c:showVal val="0"/>
          <c:showCatName val="1"/>
          <c:showSerName val="0"/>
          <c:showPercent val="1"/>
          <c:showBubbleSize val="0"/>
          <c:extLst>
            <c:ext xmlns:c15="http://schemas.microsoft.com/office/drawing/2012/chart" uri="{CE6537A1-D6FC-4f65-9D91-7224C49458BB}"/>
          </c:extLst>
        </c:dLbl>
      </c:pivotFmt>
      <c:pivotFmt>
        <c:idx val="22"/>
        <c:dLbl>
          <c:idx val="0"/>
          <c:layout>
            <c:manualLayout>
              <c:x val="-0.11666666666666667"/>
              <c:y val="-0.26388888888888895"/>
            </c:manualLayout>
          </c:layout>
          <c:showLegendKey val="0"/>
          <c:showVal val="0"/>
          <c:showCatName val="1"/>
          <c:showSerName val="0"/>
          <c:showPercent val="1"/>
          <c:showBubbleSize val="0"/>
          <c:extLst>
            <c:ext xmlns:c15="http://schemas.microsoft.com/office/drawing/2012/chart" uri="{CE6537A1-D6FC-4f65-9D91-7224C49458BB}"/>
          </c:extLst>
        </c:dLbl>
      </c:pivotFmt>
      <c:pivotFmt>
        <c:idx val="23"/>
        <c:dLbl>
          <c:idx val="0"/>
          <c:layout>
            <c:manualLayout>
              <c:x val="0.11666666666666667"/>
              <c:y val="0.19907407407407407"/>
            </c:manualLayout>
          </c:layout>
          <c:showLegendKey val="0"/>
          <c:showVal val="0"/>
          <c:showCatName val="1"/>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spPr>
          <a:solidFill>
            <a:schemeClr val="accent1"/>
          </a:solidFill>
          <a:ln>
            <a:noFill/>
          </a:ln>
          <a:effectLst/>
        </c:spPr>
        <c:dLbl>
          <c:idx val="0"/>
          <c:layout>
            <c:manualLayout>
              <c:x val="0.18888888888888888"/>
              <c:y val="-0.15277777777777779"/>
            </c:manualLayout>
          </c:layout>
          <c:showLegendKey val="0"/>
          <c:showVal val="0"/>
          <c:showCatName val="1"/>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c:spPr>
        <c:dLbl>
          <c:idx val="0"/>
          <c:layout>
            <c:manualLayout>
              <c:x val="0.11666666666666667"/>
              <c:y val="0.19907407407407407"/>
            </c:manualLayout>
          </c:layout>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c:spPr>
        <c:dLbl>
          <c:idx val="0"/>
          <c:layout>
            <c:manualLayout>
              <c:x val="-0.11666666666666667"/>
              <c:y val="-0.26388888888888895"/>
            </c:manualLayout>
          </c:layout>
          <c:showLegendKey val="0"/>
          <c:showVal val="0"/>
          <c:showCatName val="1"/>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
        <c:spPr>
          <a:solidFill>
            <a:schemeClr val="accent1"/>
          </a:solidFill>
          <a:ln>
            <a:noFill/>
          </a:ln>
          <a:effectLst/>
        </c:spPr>
        <c:dLbl>
          <c:idx val="0"/>
          <c:layout>
            <c:manualLayout>
              <c:x val="0.18888888888888888"/>
              <c:y val="-0.15277777777777779"/>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
        <c:spPr>
          <a:solidFill>
            <a:schemeClr val="accent1"/>
          </a:solidFill>
          <a:ln>
            <a:noFill/>
          </a:ln>
          <a:effectLst/>
        </c:spPr>
        <c:dLbl>
          <c:idx val="0"/>
          <c:layout>
            <c:manualLayout>
              <c:x val="0.11666666666666667"/>
              <c:y val="0.199074074074074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
        <c:spPr>
          <a:solidFill>
            <a:schemeClr val="accent1"/>
          </a:solidFill>
          <a:ln>
            <a:noFill/>
          </a:ln>
          <a:effectLst/>
        </c:spPr>
        <c:dLbl>
          <c:idx val="0"/>
          <c:layout>
            <c:manualLayout>
              <c:x val="-0.11666666666666667"/>
              <c:y val="-0.2638888888888889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
        <c:spPr>
          <a:solidFill>
            <a:schemeClr val="accent1"/>
          </a:solidFill>
          <a:ln>
            <a:noFill/>
          </a:ln>
          <a:effectLst/>
        </c:spPr>
        <c:dLbl>
          <c:idx val="0"/>
          <c:layout>
            <c:manualLayout>
              <c:x val="0.18888888888888888"/>
              <c:y val="-0.15277777777777779"/>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
        <c:spPr>
          <a:solidFill>
            <a:schemeClr val="accent1"/>
          </a:solidFill>
          <a:ln>
            <a:noFill/>
          </a:ln>
          <a:effectLst/>
        </c:spPr>
        <c:dLbl>
          <c:idx val="0"/>
          <c:layout>
            <c:manualLayout>
              <c:x val="0.11666666666666667"/>
              <c:y val="0.199074074074074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5"/>
        <c:spPr>
          <a:solidFill>
            <a:schemeClr val="accent1"/>
          </a:solidFill>
          <a:ln>
            <a:noFill/>
          </a:ln>
          <a:effectLst/>
        </c:spPr>
        <c:dLbl>
          <c:idx val="0"/>
          <c:layout>
            <c:manualLayout>
              <c:x val="-0.11666666666666667"/>
              <c:y val="-0.2638888888888889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
        <c:spPr>
          <a:solidFill>
            <a:schemeClr val="accent1"/>
          </a:solidFill>
          <a:ln>
            <a:noFill/>
          </a:ln>
          <a:effectLst/>
        </c:spPr>
        <c:dLbl>
          <c:idx val="0"/>
          <c:layout>
            <c:manualLayout>
              <c:x val="0.18888888888888888"/>
              <c:y val="-0.15277777777777779"/>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
        <c:spPr>
          <a:solidFill>
            <a:schemeClr val="accent1"/>
          </a:solidFill>
          <a:ln>
            <a:noFill/>
          </a:ln>
          <a:effectLst/>
        </c:spPr>
        <c:dLbl>
          <c:idx val="0"/>
          <c:layout>
            <c:manualLayout>
              <c:x val="0.11666666666666667"/>
              <c:y val="0.199074074074074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
        <c:spPr>
          <a:solidFill>
            <a:schemeClr val="accent1"/>
          </a:solidFill>
          <a:ln>
            <a:noFill/>
          </a:ln>
          <a:effectLst/>
        </c:spPr>
        <c:dLbl>
          <c:idx val="0"/>
          <c:layout>
            <c:manualLayout>
              <c:x val="-0.11666666666666667"/>
              <c:y val="-0.2638888888888889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doughnutChart>
        <c:varyColors val="1"/>
        <c:ser>
          <c:idx val="0"/>
          <c:order val="0"/>
          <c:tx>
            <c:strRef>
              <c:f>Tables!$T$4</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4969-408D-A1D8-0AF999391EE9}"/>
              </c:ext>
            </c:extLst>
          </c:dPt>
          <c:dPt>
            <c:idx val="1"/>
            <c:bubble3D val="0"/>
            <c:spPr>
              <a:solidFill>
                <a:schemeClr val="accent2"/>
              </a:solidFill>
              <a:ln>
                <a:noFill/>
              </a:ln>
              <a:effectLst/>
            </c:spPr>
            <c:extLst>
              <c:ext xmlns:c16="http://schemas.microsoft.com/office/drawing/2014/chart" uri="{C3380CC4-5D6E-409C-BE32-E72D297353CC}">
                <c16:uniqueId val="{00000003-4969-408D-A1D8-0AF999391EE9}"/>
              </c:ext>
            </c:extLst>
          </c:dPt>
          <c:dPt>
            <c:idx val="2"/>
            <c:bubble3D val="0"/>
            <c:spPr>
              <a:solidFill>
                <a:schemeClr val="accent3"/>
              </a:solidFill>
              <a:ln>
                <a:noFill/>
              </a:ln>
              <a:effectLst/>
            </c:spPr>
            <c:extLst>
              <c:ext xmlns:c16="http://schemas.microsoft.com/office/drawing/2014/chart" uri="{C3380CC4-5D6E-409C-BE32-E72D297353CC}">
                <c16:uniqueId val="{00000005-4969-408D-A1D8-0AF999391EE9}"/>
              </c:ext>
            </c:extLst>
          </c:dPt>
          <c:dPt>
            <c:idx val="3"/>
            <c:bubble3D val="0"/>
            <c:spPr>
              <a:solidFill>
                <a:schemeClr val="accent4"/>
              </a:solidFill>
              <a:ln>
                <a:noFill/>
              </a:ln>
              <a:effectLst/>
            </c:spPr>
            <c:extLst>
              <c:ext xmlns:c16="http://schemas.microsoft.com/office/drawing/2014/chart" uri="{C3380CC4-5D6E-409C-BE32-E72D297353CC}">
                <c16:uniqueId val="{00000007-4969-408D-A1D8-0AF999391EE9}"/>
              </c:ext>
            </c:extLst>
          </c:dPt>
          <c:dLbls>
            <c:dLbl>
              <c:idx val="0"/>
              <c:layout>
                <c:manualLayout>
                  <c:x val="0.18888888888888888"/>
                  <c:y val="-0.15277777777777779"/>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4969-408D-A1D8-0AF999391EE9}"/>
                </c:ext>
              </c:extLst>
            </c:dLbl>
            <c:dLbl>
              <c:idx val="1"/>
              <c:layout>
                <c:manualLayout>
                  <c:x val="0.11666666666666667"/>
                  <c:y val="0.19907407407407407"/>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4969-408D-A1D8-0AF999391EE9}"/>
                </c:ext>
              </c:extLst>
            </c:dLbl>
            <c:dLbl>
              <c:idx val="2"/>
              <c:layout>
                <c:manualLayout>
                  <c:x val="-0.11666666666666667"/>
                  <c:y val="-0.26388888888888895"/>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4969-408D-A1D8-0AF999391EE9}"/>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Tables!$S$5:$S$8</c:f>
              <c:strCache>
                <c:ptCount val="3"/>
                <c:pt idx="0">
                  <c:v>Go Live</c:v>
                </c:pt>
                <c:pt idx="1">
                  <c:v>Implementation</c:v>
                </c:pt>
                <c:pt idx="2">
                  <c:v>Planning</c:v>
                </c:pt>
              </c:strCache>
            </c:strRef>
          </c:cat>
          <c:val>
            <c:numRef>
              <c:f>Tables!$T$5:$T$8</c:f>
              <c:numCache>
                <c:formatCode>General</c:formatCode>
                <c:ptCount val="3"/>
                <c:pt idx="0">
                  <c:v>19</c:v>
                </c:pt>
                <c:pt idx="1">
                  <c:v>30</c:v>
                </c:pt>
                <c:pt idx="2">
                  <c:v>63</c:v>
                </c:pt>
              </c:numCache>
            </c:numRef>
          </c:val>
          <c:extLst>
            <c:ext xmlns:c16="http://schemas.microsoft.com/office/drawing/2014/chart" uri="{C3380CC4-5D6E-409C-BE32-E72D297353CC}">
              <c16:uniqueId val="{00000008-4969-408D-A1D8-0AF999391EE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[MPUG Class Excel File.xlsx]Tables!PivotTable13</c:name>
    <c:fmtId val="9"/>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marker>
          <c:symbol val="none"/>
        </c:marker>
      </c:pivotFmt>
      <c:pivotFmt>
        <c:idx val="15"/>
        <c:spPr>
          <a:solidFill>
            <a:schemeClr val="accent1"/>
          </a:solidFill>
          <a:ln>
            <a:noFill/>
          </a:ln>
          <a:effectLst/>
        </c:spPr>
      </c:pivotFmt>
      <c:pivotFmt>
        <c:idx val="16"/>
        <c:spPr>
          <a:solidFill>
            <a:schemeClr val="accent1"/>
          </a:solidFill>
          <a:ln>
            <a:noFill/>
          </a:ln>
          <a:effectLst/>
        </c:spPr>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
        <c:idx val="24"/>
        <c:spPr>
          <a:solidFill>
            <a:schemeClr val="accent1"/>
          </a:solidFill>
          <a:ln>
            <a:noFill/>
          </a:ln>
          <a:effectLst/>
        </c:spPr>
      </c:pivotFmt>
      <c:pivotFmt>
        <c:idx val="25"/>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dLbl>
          <c:idx val="0"/>
          <c:layout>
            <c:manualLayout>
              <c:x val="0.1361111111111111"/>
              <c:y val="-0.11111111111111116"/>
            </c:manualLayout>
          </c:layout>
          <c:showLegendKey val="0"/>
          <c:showVal val="0"/>
          <c:showCatName val="1"/>
          <c:showSerName val="0"/>
          <c:showPercent val="1"/>
          <c:showBubbleSize val="0"/>
          <c:extLst>
            <c:ext xmlns:c15="http://schemas.microsoft.com/office/drawing/2012/chart" uri="{CE6537A1-D6FC-4f65-9D91-7224C49458BB}"/>
          </c:extLst>
        </c:dLbl>
      </c:pivotFmt>
      <c:pivotFmt>
        <c:idx val="27"/>
        <c:dLbl>
          <c:idx val="0"/>
          <c:layout>
            <c:manualLayout>
              <c:x val="0.10277777777777773"/>
              <c:y val="-0.13888888888888892"/>
            </c:manualLayout>
          </c:layout>
          <c:showLegendKey val="0"/>
          <c:showVal val="0"/>
          <c:showCatName val="1"/>
          <c:showSerName val="0"/>
          <c:showPercent val="1"/>
          <c:showBubbleSize val="0"/>
          <c:extLst>
            <c:ext xmlns:c15="http://schemas.microsoft.com/office/drawing/2012/chart" uri="{CE6537A1-D6FC-4f65-9D91-7224C49458BB}"/>
          </c:extLst>
        </c:dLbl>
      </c:pivotFmt>
      <c:pivotFmt>
        <c:idx val="28"/>
        <c:dLbl>
          <c:idx val="0"/>
          <c:layout>
            <c:manualLayout>
              <c:x val="-0.10000000000000002"/>
              <c:y val="-0.15740740740740741"/>
            </c:manualLayout>
          </c:layout>
          <c:showLegendKey val="0"/>
          <c:showVal val="0"/>
          <c:showCatName val="1"/>
          <c:showSerName val="0"/>
          <c:showPercent val="1"/>
          <c:showBubbleSize val="0"/>
          <c:extLst>
            <c:ext xmlns:c15="http://schemas.microsoft.com/office/drawing/2012/chart" uri="{CE6537A1-D6FC-4f65-9D91-7224C49458BB}"/>
          </c:extLst>
        </c:dLbl>
      </c:pivotFmt>
      <c:pivotFmt>
        <c:idx val="29"/>
        <c:dLbl>
          <c:idx val="0"/>
          <c:layout>
            <c:manualLayout>
              <c:x val="-0.15833333333333333"/>
              <c:y val="-6.9444444444444406E-2"/>
            </c:manualLayout>
          </c:layout>
          <c:showLegendKey val="0"/>
          <c:showVal val="0"/>
          <c:showCatName val="1"/>
          <c:showSerName val="0"/>
          <c:showPercent val="1"/>
          <c:showBubbleSize val="0"/>
          <c:extLst>
            <c:ext xmlns:c15="http://schemas.microsoft.com/office/drawing/2012/chart" uri="{CE6537A1-D6FC-4f65-9D91-7224C49458BB}"/>
          </c:extLst>
        </c:dLbl>
      </c:pivotFmt>
      <c:pivotFmt>
        <c:idx val="30"/>
        <c:dLbl>
          <c:idx val="0"/>
          <c:layout>
            <c:manualLayout>
              <c:x val="-0.1277777777777778"/>
              <c:y val="0"/>
            </c:manualLayout>
          </c:layout>
          <c:showLegendKey val="0"/>
          <c:showVal val="0"/>
          <c:showCatName val="1"/>
          <c:showSerName val="0"/>
          <c:showPercent val="1"/>
          <c:showBubbleSize val="0"/>
          <c:extLst>
            <c:ext xmlns:c15="http://schemas.microsoft.com/office/drawing/2012/chart" uri="{CE6537A1-D6FC-4f65-9D91-7224C49458BB}"/>
          </c:extLst>
        </c:dLbl>
      </c:pivotFmt>
      <c:pivotFmt>
        <c:idx val="31"/>
        <c:dLbl>
          <c:idx val="0"/>
          <c:layout>
            <c:manualLayout>
              <c:x val="-0.1361111111111111"/>
              <c:y val="4.6296296296296294E-3"/>
            </c:manualLayout>
          </c:layout>
          <c:showLegendKey val="0"/>
          <c:showVal val="0"/>
          <c:showCatName val="1"/>
          <c:showSerName val="0"/>
          <c:showPercent val="1"/>
          <c:showBubbleSize val="0"/>
          <c:extLst>
            <c:ext xmlns:c15="http://schemas.microsoft.com/office/drawing/2012/chart" uri="{CE6537A1-D6FC-4f65-9D91-7224C49458BB}"/>
          </c:extLst>
        </c:dLbl>
      </c:pivotFmt>
      <c:pivotFmt>
        <c:idx val="32"/>
        <c:dLbl>
          <c:idx val="0"/>
          <c:layout>
            <c:manualLayout>
              <c:x val="-0.21666666666666667"/>
              <c:y val="0.10185185185185185"/>
            </c:manualLayout>
          </c:layout>
          <c:showLegendKey val="0"/>
          <c:showVal val="0"/>
          <c:showCatName val="1"/>
          <c:showSerName val="0"/>
          <c:showPercent val="1"/>
          <c:showBubbleSize val="0"/>
          <c:extLst>
            <c:ext xmlns:c15="http://schemas.microsoft.com/office/drawing/2012/chart" uri="{CE6537A1-D6FC-4f65-9D91-7224C49458BB}"/>
          </c:extLst>
        </c:dLbl>
      </c:pivotFmt>
      <c:pivotFmt>
        <c:idx val="33"/>
        <c:dLbl>
          <c:idx val="0"/>
          <c:layout>
            <c:manualLayout>
              <c:x val="0.12777777777777768"/>
              <c:y val="0.16203703703703703"/>
            </c:manualLayout>
          </c:layout>
          <c:showLegendKey val="0"/>
          <c:showVal val="0"/>
          <c:showCatName val="1"/>
          <c:showSerName val="0"/>
          <c:showPercent val="1"/>
          <c:showBubbleSize val="0"/>
          <c:extLst>
            <c:ext xmlns:c15="http://schemas.microsoft.com/office/drawing/2012/chart" uri="{CE6537A1-D6FC-4f65-9D91-7224C49458BB}"/>
          </c:extLst>
        </c:dLbl>
      </c:pivotFmt>
      <c:pivotFmt>
        <c:idx val="34"/>
        <c:dLbl>
          <c:idx val="0"/>
          <c:layout>
            <c:manualLayout>
              <c:x val="0.14444444444444443"/>
              <c:y val="0.12499999999999992"/>
            </c:manualLayout>
          </c:layout>
          <c:showLegendKey val="0"/>
          <c:showVal val="0"/>
          <c:showCatName val="1"/>
          <c:showSerName val="0"/>
          <c:showPercent val="1"/>
          <c:showBubbleSize val="0"/>
          <c:extLst>
            <c:ext xmlns:c15="http://schemas.microsoft.com/office/drawing/2012/chart" uri="{CE6537A1-D6FC-4f65-9D91-7224C49458BB}"/>
          </c:extLst>
        </c:dLbl>
      </c:pivotFmt>
      <c:pivotFmt>
        <c:idx val="35"/>
        <c:dLbl>
          <c:idx val="0"/>
          <c:layout>
            <c:manualLayout>
              <c:x val="0.1361111111111111"/>
              <c:y val="-2.7777777777777776E-2"/>
            </c:manualLayout>
          </c:layout>
          <c:showLegendKey val="0"/>
          <c:showVal val="0"/>
          <c:showCatName val="1"/>
          <c:showSerName val="0"/>
          <c:showPercent val="1"/>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7"/>
        <c:spPr>
          <a:solidFill>
            <a:schemeClr val="accent1"/>
          </a:solidFill>
          <a:ln>
            <a:noFill/>
          </a:ln>
          <a:effectLst/>
        </c:spPr>
        <c:dLbl>
          <c:idx val="0"/>
          <c:layout>
            <c:manualLayout>
              <c:x val="0.1361111111111111"/>
              <c:y val="-0.111111111111111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8"/>
        <c:spPr>
          <a:solidFill>
            <a:schemeClr val="accent1"/>
          </a:solidFill>
          <a:ln>
            <a:noFill/>
          </a:ln>
          <a:effectLst/>
        </c:spPr>
        <c:dLbl>
          <c:idx val="0"/>
          <c:layout>
            <c:manualLayout>
              <c:x val="0.1361111111111111"/>
              <c:y val="-2.777777777777777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
        <c:spPr>
          <a:solidFill>
            <a:schemeClr val="accent1"/>
          </a:solidFill>
          <a:ln>
            <a:noFill/>
          </a:ln>
          <a:effectLst/>
        </c:spPr>
        <c:dLbl>
          <c:idx val="0"/>
          <c:layout>
            <c:manualLayout>
              <c:x val="0.14444444444444443"/>
              <c:y val="0.124999999999999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
        <c:spPr>
          <a:solidFill>
            <a:schemeClr val="accent1"/>
          </a:solidFill>
          <a:ln>
            <a:noFill/>
          </a:ln>
          <a:effectLst/>
        </c:spPr>
        <c:dLbl>
          <c:idx val="0"/>
          <c:layout>
            <c:manualLayout>
              <c:x val="0.12777777777777768"/>
              <c:y val="0.1620370370370370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1"/>
          </a:solidFill>
          <a:ln>
            <a:noFill/>
          </a:ln>
          <a:effectLst/>
        </c:spPr>
        <c:dLbl>
          <c:idx val="0"/>
          <c:layout>
            <c:manualLayout>
              <c:x val="-0.21666666666666667"/>
              <c:y val="0.1018518518518518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
        <c:spPr>
          <a:solidFill>
            <a:schemeClr val="accent1"/>
          </a:solidFill>
          <a:ln>
            <a:noFill/>
          </a:ln>
          <a:effectLst/>
        </c:spPr>
        <c:dLbl>
          <c:idx val="0"/>
          <c:layout>
            <c:manualLayout>
              <c:x val="-0.1361111111111111"/>
              <c:y val="4.629629629629629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
        <c:spPr>
          <a:solidFill>
            <a:schemeClr val="accent1"/>
          </a:solidFill>
          <a:ln>
            <a:noFill/>
          </a:ln>
          <a:effectLst/>
        </c:spPr>
        <c:dLbl>
          <c:idx val="0"/>
          <c:layout>
            <c:manualLayout>
              <c:x val="-0.1277777777777778"/>
              <c:y val="0"/>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4"/>
        <c:spPr>
          <a:solidFill>
            <a:schemeClr val="accent1"/>
          </a:solidFill>
          <a:ln>
            <a:noFill/>
          </a:ln>
          <a:effectLst/>
        </c:spPr>
        <c:dLbl>
          <c:idx val="0"/>
          <c:layout>
            <c:manualLayout>
              <c:x val="-0.15833333333333333"/>
              <c:y val="-6.94444444444444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
        <c:spPr>
          <a:solidFill>
            <a:schemeClr val="accent1"/>
          </a:solidFill>
          <a:ln>
            <a:noFill/>
          </a:ln>
          <a:effectLst/>
        </c:spPr>
        <c:dLbl>
          <c:idx val="0"/>
          <c:layout>
            <c:manualLayout>
              <c:x val="-0.10000000000000002"/>
              <c:y val="-0.15740740740740741"/>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
        <c:spPr>
          <a:solidFill>
            <a:schemeClr val="accent1"/>
          </a:solidFill>
          <a:ln>
            <a:noFill/>
          </a:ln>
          <a:effectLst/>
        </c:spPr>
        <c:dLbl>
          <c:idx val="0"/>
          <c:layout>
            <c:manualLayout>
              <c:x val="0.10277777777777773"/>
              <c:y val="-0.138888888888888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8"/>
        <c:spPr>
          <a:solidFill>
            <a:schemeClr val="accent1"/>
          </a:solidFill>
          <a:ln>
            <a:noFill/>
          </a:ln>
          <a:effectLst/>
        </c:spPr>
        <c:dLbl>
          <c:idx val="0"/>
          <c:layout>
            <c:manualLayout>
              <c:x val="0.1361111111111111"/>
              <c:y val="-0.111111111111111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9"/>
        <c:spPr>
          <a:solidFill>
            <a:schemeClr val="accent1"/>
          </a:solidFill>
          <a:ln>
            <a:noFill/>
          </a:ln>
          <a:effectLst/>
        </c:spPr>
        <c:dLbl>
          <c:idx val="0"/>
          <c:layout>
            <c:manualLayout>
              <c:x val="0.1361111111111111"/>
              <c:y val="-2.777777777777777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0"/>
        <c:spPr>
          <a:solidFill>
            <a:schemeClr val="accent1"/>
          </a:solidFill>
          <a:ln>
            <a:noFill/>
          </a:ln>
          <a:effectLst/>
        </c:spPr>
        <c:dLbl>
          <c:idx val="0"/>
          <c:layout>
            <c:manualLayout>
              <c:x val="0.14444444444444443"/>
              <c:y val="0.124999999999999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1"/>
        <c:spPr>
          <a:solidFill>
            <a:schemeClr val="accent1"/>
          </a:solidFill>
          <a:ln>
            <a:noFill/>
          </a:ln>
          <a:effectLst/>
        </c:spPr>
        <c:dLbl>
          <c:idx val="0"/>
          <c:layout>
            <c:manualLayout>
              <c:x val="0.12777777777777768"/>
              <c:y val="0.1620370370370370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2"/>
        <c:spPr>
          <a:solidFill>
            <a:schemeClr val="accent1"/>
          </a:solidFill>
          <a:ln>
            <a:noFill/>
          </a:ln>
          <a:effectLst/>
        </c:spPr>
        <c:dLbl>
          <c:idx val="0"/>
          <c:layout>
            <c:manualLayout>
              <c:x val="-0.21666666666666667"/>
              <c:y val="0.1018518518518518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3"/>
        <c:spPr>
          <a:solidFill>
            <a:schemeClr val="accent1"/>
          </a:solidFill>
          <a:ln>
            <a:noFill/>
          </a:ln>
          <a:effectLst/>
        </c:spPr>
        <c:dLbl>
          <c:idx val="0"/>
          <c:layout>
            <c:manualLayout>
              <c:x val="-0.1361111111111111"/>
              <c:y val="4.629629629629629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4"/>
        <c:spPr>
          <a:solidFill>
            <a:schemeClr val="accent1"/>
          </a:solidFill>
          <a:ln>
            <a:noFill/>
          </a:ln>
          <a:effectLst/>
        </c:spPr>
        <c:dLbl>
          <c:idx val="0"/>
          <c:layout>
            <c:manualLayout>
              <c:x val="-0.1277777777777778"/>
              <c:y val="0"/>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5"/>
        <c:spPr>
          <a:solidFill>
            <a:schemeClr val="accent1"/>
          </a:solidFill>
          <a:ln>
            <a:noFill/>
          </a:ln>
          <a:effectLst/>
        </c:spPr>
        <c:dLbl>
          <c:idx val="0"/>
          <c:layout>
            <c:manualLayout>
              <c:x val="-0.15833333333333333"/>
              <c:y val="-6.94444444444444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6"/>
        <c:spPr>
          <a:solidFill>
            <a:schemeClr val="accent1"/>
          </a:solidFill>
          <a:ln>
            <a:noFill/>
          </a:ln>
          <a:effectLst/>
        </c:spPr>
        <c:dLbl>
          <c:idx val="0"/>
          <c:layout>
            <c:manualLayout>
              <c:x val="-0.10000000000000002"/>
              <c:y val="-0.15740740740740741"/>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7"/>
        <c:spPr>
          <a:solidFill>
            <a:schemeClr val="accent1"/>
          </a:solidFill>
          <a:ln>
            <a:noFill/>
          </a:ln>
          <a:effectLst/>
        </c:spPr>
        <c:dLbl>
          <c:idx val="0"/>
          <c:layout>
            <c:manualLayout>
              <c:x val="0.10277777777777773"/>
              <c:y val="-0.138888888888888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9"/>
        <c:spPr>
          <a:solidFill>
            <a:schemeClr val="accent1"/>
          </a:solidFill>
          <a:ln>
            <a:noFill/>
          </a:ln>
          <a:effectLst/>
        </c:spPr>
        <c:dLbl>
          <c:idx val="0"/>
          <c:layout>
            <c:manualLayout>
              <c:x val="0.1361111111111111"/>
              <c:y val="-0.111111111111111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0"/>
        <c:spPr>
          <a:solidFill>
            <a:schemeClr val="accent1"/>
          </a:solidFill>
          <a:ln>
            <a:noFill/>
          </a:ln>
          <a:effectLst/>
        </c:spPr>
        <c:dLbl>
          <c:idx val="0"/>
          <c:layout>
            <c:manualLayout>
              <c:x val="0.1361111111111111"/>
              <c:y val="-2.777777777777777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1"/>
        <c:spPr>
          <a:solidFill>
            <a:schemeClr val="accent1"/>
          </a:solidFill>
          <a:ln>
            <a:noFill/>
          </a:ln>
          <a:effectLst/>
        </c:spPr>
        <c:dLbl>
          <c:idx val="0"/>
          <c:layout>
            <c:manualLayout>
              <c:x val="0.14444444444444443"/>
              <c:y val="0.124999999999999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2"/>
        <c:spPr>
          <a:solidFill>
            <a:schemeClr val="accent1"/>
          </a:solidFill>
          <a:ln>
            <a:noFill/>
          </a:ln>
          <a:effectLst/>
        </c:spPr>
        <c:dLbl>
          <c:idx val="0"/>
          <c:layout>
            <c:manualLayout>
              <c:x val="0.12777777777777768"/>
              <c:y val="0.1620370370370370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3"/>
        <c:spPr>
          <a:solidFill>
            <a:schemeClr val="accent1"/>
          </a:solidFill>
          <a:ln>
            <a:noFill/>
          </a:ln>
          <a:effectLst/>
        </c:spPr>
        <c:dLbl>
          <c:idx val="0"/>
          <c:layout>
            <c:manualLayout>
              <c:x val="-0.21666666666666667"/>
              <c:y val="0.10185185185185185"/>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4"/>
        <c:spPr>
          <a:solidFill>
            <a:schemeClr val="accent1"/>
          </a:solidFill>
          <a:ln>
            <a:noFill/>
          </a:ln>
          <a:effectLst/>
        </c:spPr>
        <c:dLbl>
          <c:idx val="0"/>
          <c:layout>
            <c:manualLayout>
              <c:x val="-0.1361111111111111"/>
              <c:y val="4.629629629629629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5"/>
        <c:spPr>
          <a:solidFill>
            <a:schemeClr val="accent1"/>
          </a:solidFill>
          <a:ln>
            <a:noFill/>
          </a:ln>
          <a:effectLst/>
        </c:spPr>
        <c:dLbl>
          <c:idx val="0"/>
          <c:layout>
            <c:manualLayout>
              <c:x val="-0.1277777777777778"/>
              <c:y val="0"/>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6"/>
        <c:spPr>
          <a:solidFill>
            <a:schemeClr val="accent1"/>
          </a:solidFill>
          <a:ln>
            <a:noFill/>
          </a:ln>
          <a:effectLst/>
        </c:spPr>
        <c:dLbl>
          <c:idx val="0"/>
          <c:layout>
            <c:manualLayout>
              <c:x val="-0.15833333333333333"/>
              <c:y val="-6.94444444444444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7"/>
        <c:spPr>
          <a:solidFill>
            <a:schemeClr val="accent1"/>
          </a:solidFill>
          <a:ln>
            <a:noFill/>
          </a:ln>
          <a:effectLst/>
        </c:spPr>
        <c:dLbl>
          <c:idx val="0"/>
          <c:layout>
            <c:manualLayout>
              <c:x val="-0.10000000000000002"/>
              <c:y val="-0.15740740740740741"/>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8"/>
        <c:spPr>
          <a:solidFill>
            <a:schemeClr val="accent1"/>
          </a:solidFill>
          <a:ln>
            <a:noFill/>
          </a:ln>
          <a:effectLst/>
        </c:spPr>
        <c:dLbl>
          <c:idx val="0"/>
          <c:layout>
            <c:manualLayout>
              <c:x val="0.10277777777777773"/>
              <c:y val="-0.1388888888888889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doughnutChart>
        <c:varyColors val="1"/>
        <c:ser>
          <c:idx val="0"/>
          <c:order val="0"/>
          <c:tx>
            <c:strRef>
              <c:f>Tables!$T$10</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D736-4F5B-8574-4AADD1569DC2}"/>
              </c:ext>
            </c:extLst>
          </c:dPt>
          <c:dPt>
            <c:idx val="1"/>
            <c:bubble3D val="0"/>
            <c:spPr>
              <a:solidFill>
                <a:schemeClr val="accent2"/>
              </a:solidFill>
              <a:ln>
                <a:noFill/>
              </a:ln>
              <a:effectLst/>
            </c:spPr>
            <c:extLst>
              <c:ext xmlns:c16="http://schemas.microsoft.com/office/drawing/2014/chart" uri="{C3380CC4-5D6E-409C-BE32-E72D297353CC}">
                <c16:uniqueId val="{00000003-D736-4F5B-8574-4AADD1569DC2}"/>
              </c:ext>
            </c:extLst>
          </c:dPt>
          <c:dPt>
            <c:idx val="2"/>
            <c:bubble3D val="0"/>
            <c:spPr>
              <a:solidFill>
                <a:schemeClr val="accent3"/>
              </a:solidFill>
              <a:ln>
                <a:noFill/>
              </a:ln>
              <a:effectLst/>
            </c:spPr>
            <c:extLst>
              <c:ext xmlns:c16="http://schemas.microsoft.com/office/drawing/2014/chart" uri="{C3380CC4-5D6E-409C-BE32-E72D297353CC}">
                <c16:uniqueId val="{00000005-D736-4F5B-8574-4AADD1569DC2}"/>
              </c:ext>
            </c:extLst>
          </c:dPt>
          <c:dPt>
            <c:idx val="3"/>
            <c:bubble3D val="0"/>
            <c:spPr>
              <a:solidFill>
                <a:schemeClr val="accent4"/>
              </a:solidFill>
              <a:ln>
                <a:noFill/>
              </a:ln>
              <a:effectLst/>
            </c:spPr>
            <c:extLst>
              <c:ext xmlns:c16="http://schemas.microsoft.com/office/drawing/2014/chart" uri="{C3380CC4-5D6E-409C-BE32-E72D297353CC}">
                <c16:uniqueId val="{00000007-D736-4F5B-8574-4AADD1569DC2}"/>
              </c:ext>
            </c:extLst>
          </c:dPt>
          <c:dPt>
            <c:idx val="4"/>
            <c:bubble3D val="0"/>
            <c:spPr>
              <a:solidFill>
                <a:schemeClr val="accent5"/>
              </a:solidFill>
              <a:ln>
                <a:noFill/>
              </a:ln>
              <a:effectLst/>
            </c:spPr>
            <c:extLst>
              <c:ext xmlns:c16="http://schemas.microsoft.com/office/drawing/2014/chart" uri="{C3380CC4-5D6E-409C-BE32-E72D297353CC}">
                <c16:uniqueId val="{00000009-D736-4F5B-8574-4AADD1569DC2}"/>
              </c:ext>
            </c:extLst>
          </c:dPt>
          <c:dPt>
            <c:idx val="5"/>
            <c:bubble3D val="0"/>
            <c:spPr>
              <a:solidFill>
                <a:schemeClr val="accent6"/>
              </a:solidFill>
              <a:ln>
                <a:noFill/>
              </a:ln>
              <a:effectLst/>
            </c:spPr>
            <c:extLst>
              <c:ext xmlns:c16="http://schemas.microsoft.com/office/drawing/2014/chart" uri="{C3380CC4-5D6E-409C-BE32-E72D297353CC}">
                <c16:uniqueId val="{0000000B-D736-4F5B-8574-4AADD1569DC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D736-4F5B-8574-4AADD1569DC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D736-4F5B-8574-4AADD1569DC2}"/>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D736-4F5B-8574-4AADD1569DC2}"/>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D736-4F5B-8574-4AADD1569DC2}"/>
              </c:ext>
            </c:extLst>
          </c:dPt>
          <c:dLbls>
            <c:dLbl>
              <c:idx val="0"/>
              <c:layout>
                <c:manualLayout>
                  <c:x val="0.1361111111111111"/>
                  <c:y val="-0.11111111111111116"/>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736-4F5B-8574-4AADD1569DC2}"/>
                </c:ext>
              </c:extLst>
            </c:dLbl>
            <c:dLbl>
              <c:idx val="1"/>
              <c:layout>
                <c:manualLayout>
                  <c:x val="0.1361111111111111"/>
                  <c:y val="-2.7777777777777776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736-4F5B-8574-4AADD1569DC2}"/>
                </c:ext>
              </c:extLst>
            </c:dLbl>
            <c:dLbl>
              <c:idx val="2"/>
              <c:layout>
                <c:manualLayout>
                  <c:x val="0.14444444444444443"/>
                  <c:y val="0.1249999999999999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736-4F5B-8574-4AADD1569DC2}"/>
                </c:ext>
              </c:extLst>
            </c:dLbl>
            <c:dLbl>
              <c:idx val="3"/>
              <c:layout>
                <c:manualLayout>
                  <c:x val="0.12777777777777768"/>
                  <c:y val="0.1620370370370370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D736-4F5B-8574-4AADD1569DC2}"/>
                </c:ext>
              </c:extLst>
            </c:dLbl>
            <c:dLbl>
              <c:idx val="4"/>
              <c:layout>
                <c:manualLayout>
                  <c:x val="-0.21666666666666667"/>
                  <c:y val="0.10185185185185185"/>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9-D736-4F5B-8574-4AADD1569DC2}"/>
                </c:ext>
              </c:extLst>
            </c:dLbl>
            <c:dLbl>
              <c:idx val="5"/>
              <c:layout>
                <c:manualLayout>
                  <c:x val="-0.1361111111111111"/>
                  <c:y val="4.6296296296296294E-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B-D736-4F5B-8574-4AADD1569DC2}"/>
                </c:ext>
              </c:extLst>
            </c:dLbl>
            <c:dLbl>
              <c:idx val="6"/>
              <c:layout>
                <c:manualLayout>
                  <c:x val="-0.1277777777777778"/>
                  <c:y val="0"/>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D-D736-4F5B-8574-4AADD1569DC2}"/>
                </c:ext>
              </c:extLst>
            </c:dLbl>
            <c:dLbl>
              <c:idx val="7"/>
              <c:layout>
                <c:manualLayout>
                  <c:x val="-0.15833333333333333"/>
                  <c:y val="-6.9444444444444406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F-D736-4F5B-8574-4AADD1569DC2}"/>
                </c:ext>
              </c:extLst>
            </c:dLbl>
            <c:dLbl>
              <c:idx val="8"/>
              <c:layout>
                <c:manualLayout>
                  <c:x val="-0.10000000000000002"/>
                  <c:y val="-0.15740740740740741"/>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1-D736-4F5B-8574-4AADD1569DC2}"/>
                </c:ext>
              </c:extLst>
            </c:dLbl>
            <c:dLbl>
              <c:idx val="9"/>
              <c:layout>
                <c:manualLayout>
                  <c:x val="0.10277777777777773"/>
                  <c:y val="-0.1388888888888889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3-D736-4F5B-8574-4AADD1569DC2}"/>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Tables!$S$11:$S$21</c:f>
              <c:strCache>
                <c:ptCount val="10"/>
                <c:pt idx="0">
                  <c:v>Band</c:v>
                </c:pt>
                <c:pt idx="1">
                  <c:v>Creative</c:v>
                </c:pt>
                <c:pt idx="2">
                  <c:v>Finance and Accounting</c:v>
                </c:pt>
                <c:pt idx="3">
                  <c:v>Human Resources</c:v>
                </c:pt>
                <c:pt idx="4">
                  <c:v>Logistics</c:v>
                </c:pt>
                <c:pt idx="5">
                  <c:v>Manager</c:v>
                </c:pt>
                <c:pt idx="6">
                  <c:v>PR</c:v>
                </c:pt>
                <c:pt idx="7">
                  <c:v>PR/Band</c:v>
                </c:pt>
                <c:pt idx="8">
                  <c:v>Travel</c:v>
                </c:pt>
                <c:pt idx="9">
                  <c:v>Vendor</c:v>
                </c:pt>
              </c:strCache>
            </c:strRef>
          </c:cat>
          <c:val>
            <c:numRef>
              <c:f>Tables!$T$11:$T$21</c:f>
              <c:numCache>
                <c:formatCode>General</c:formatCode>
                <c:ptCount val="10"/>
                <c:pt idx="0">
                  <c:v>16</c:v>
                </c:pt>
                <c:pt idx="1">
                  <c:v>3</c:v>
                </c:pt>
                <c:pt idx="2">
                  <c:v>12</c:v>
                </c:pt>
                <c:pt idx="3">
                  <c:v>6</c:v>
                </c:pt>
                <c:pt idx="4">
                  <c:v>9</c:v>
                </c:pt>
                <c:pt idx="5">
                  <c:v>18</c:v>
                </c:pt>
                <c:pt idx="6">
                  <c:v>9</c:v>
                </c:pt>
                <c:pt idx="7">
                  <c:v>3</c:v>
                </c:pt>
                <c:pt idx="8">
                  <c:v>6</c:v>
                </c:pt>
                <c:pt idx="9">
                  <c:v>3</c:v>
                </c:pt>
              </c:numCache>
            </c:numRef>
          </c:val>
          <c:extLst>
            <c:ext xmlns:c16="http://schemas.microsoft.com/office/drawing/2014/chart" uri="{C3380CC4-5D6E-409C-BE32-E72D297353CC}">
              <c16:uniqueId val="{00000014-D736-4F5B-8574-4AADD1569DC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[MPUG Class Excel File.xlsx]Tables!PivotTable9</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Project Manager Status - All Milestones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F0000"/>
          </a:solidFill>
          <a:ln>
            <a:noFill/>
          </a:ln>
          <a:effectLst/>
        </c:spPr>
        <c:marker>
          <c:symbol val="none"/>
        </c:marker>
      </c:pivotFmt>
      <c:pivotFmt>
        <c:idx val="1"/>
        <c:spPr>
          <a:solidFill>
            <a:srgbClr val="FFC000"/>
          </a:solidFill>
          <a:ln>
            <a:noFill/>
          </a:ln>
          <a:effectLst/>
        </c:spPr>
        <c:marker>
          <c:symbol val="none"/>
        </c:marker>
      </c:pivotFmt>
      <c:pivotFmt>
        <c:idx val="2"/>
        <c:spPr>
          <a:solidFill>
            <a:srgbClr val="00B050"/>
          </a:solidFill>
          <a:ln>
            <a:noFill/>
          </a:ln>
          <a:effectLst/>
        </c:spPr>
        <c:marker>
          <c:symbol val="none"/>
        </c:marker>
      </c:pivotFmt>
      <c:pivotFmt>
        <c:idx val="3"/>
        <c:spPr>
          <a:solidFill>
            <a:srgbClr val="FF0000"/>
          </a:solidFill>
          <a:ln>
            <a:noFill/>
          </a:ln>
          <a:effectLst/>
        </c:spPr>
        <c:marker>
          <c:symbol val="none"/>
        </c:marker>
      </c:pivotFmt>
      <c:pivotFmt>
        <c:idx val="4"/>
        <c:spPr>
          <a:solidFill>
            <a:srgbClr val="FFC000"/>
          </a:solidFill>
          <a:ln>
            <a:noFill/>
          </a:ln>
          <a:effectLst/>
        </c:spPr>
        <c:marker>
          <c:symbol val="none"/>
        </c:marker>
      </c:pivotFmt>
      <c:pivotFmt>
        <c:idx val="5"/>
        <c:spPr>
          <a:solidFill>
            <a:srgbClr val="00B050"/>
          </a:solidFill>
          <a:ln>
            <a:noFill/>
          </a:ln>
          <a:effectLst/>
        </c:spPr>
        <c:marker>
          <c:symbol val="none"/>
        </c:marker>
      </c:pivotFmt>
      <c:pivotFmt>
        <c:idx val="6"/>
        <c:spPr>
          <a:solidFill>
            <a:srgbClr val="FF0000"/>
          </a:solidFill>
          <a:ln>
            <a:noFill/>
          </a:ln>
          <a:effectLst/>
        </c:spPr>
        <c:marker>
          <c:symbol val="none"/>
        </c:marker>
      </c:pivotFmt>
      <c:pivotFmt>
        <c:idx val="7"/>
        <c:spPr>
          <a:solidFill>
            <a:srgbClr val="FFC000"/>
          </a:solidFill>
          <a:ln>
            <a:noFill/>
          </a:ln>
          <a:effectLst/>
        </c:spPr>
        <c:marker>
          <c:symbol val="none"/>
        </c:marker>
      </c:pivotFmt>
      <c:pivotFmt>
        <c:idx val="8"/>
        <c:spPr>
          <a:solidFill>
            <a:srgbClr val="00B050"/>
          </a:solidFill>
          <a:ln>
            <a:noFill/>
          </a:ln>
          <a:effectLst/>
        </c:spPr>
        <c:marker>
          <c:symbol val="none"/>
        </c:marker>
      </c:pivotFmt>
      <c:pivotFmt>
        <c:idx val="9"/>
        <c:spPr>
          <a:solidFill>
            <a:srgbClr val="FF0000"/>
          </a:solidFill>
          <a:ln>
            <a:noFill/>
          </a:ln>
          <a:effectLst/>
        </c:spPr>
        <c:marker>
          <c:symbol val="none"/>
        </c:marker>
      </c:pivotFmt>
      <c:pivotFmt>
        <c:idx val="10"/>
        <c:spPr>
          <a:solidFill>
            <a:srgbClr val="FFC000"/>
          </a:solidFill>
          <a:ln>
            <a:noFill/>
          </a:ln>
          <a:effectLst/>
        </c:spPr>
        <c:marker>
          <c:symbol val="none"/>
        </c:marker>
      </c:pivotFmt>
      <c:pivotFmt>
        <c:idx val="11"/>
        <c:spPr>
          <a:solidFill>
            <a:srgbClr val="00B050"/>
          </a:solidFill>
          <a:ln>
            <a:noFill/>
          </a:ln>
          <a:effectLst/>
        </c:spPr>
        <c:marker>
          <c:symbol val="none"/>
        </c:marker>
      </c:pivotFmt>
      <c:pivotFmt>
        <c:idx val="12"/>
        <c:spPr>
          <a:solidFill>
            <a:srgbClr val="FF0000"/>
          </a:solidFill>
          <a:ln>
            <a:noFill/>
          </a:ln>
          <a:effectLst/>
        </c:spPr>
        <c:marker>
          <c:symbol val="none"/>
        </c:marker>
      </c:pivotFmt>
      <c:pivotFmt>
        <c:idx val="13"/>
        <c:spPr>
          <a:solidFill>
            <a:srgbClr val="FFC000"/>
          </a:solidFill>
          <a:ln>
            <a:noFill/>
          </a:ln>
          <a:effectLst/>
        </c:spPr>
        <c:marker>
          <c:symbol val="none"/>
        </c:marker>
      </c:pivotFmt>
      <c:pivotFmt>
        <c:idx val="14"/>
        <c:spPr>
          <a:solidFill>
            <a:srgbClr val="00B050"/>
          </a:solidFill>
          <a:ln>
            <a:noFill/>
          </a:ln>
          <a:effectLst/>
        </c:spPr>
        <c:marker>
          <c:symbol val="none"/>
        </c:marker>
      </c:pivotFmt>
    </c:pivotFmts>
    <c:plotArea>
      <c:layout/>
      <c:barChart>
        <c:barDir val="col"/>
        <c:grouping val="clustered"/>
        <c:varyColors val="0"/>
        <c:ser>
          <c:idx val="0"/>
          <c:order val="0"/>
          <c:tx>
            <c:strRef>
              <c:f>Tables!$M$16:$M$17</c:f>
              <c:strCache>
                <c:ptCount val="1"/>
                <c:pt idx="0">
                  <c:v>Red</c:v>
                </c:pt>
              </c:strCache>
            </c:strRef>
          </c:tx>
          <c:spPr>
            <a:solidFill>
              <a:srgbClr val="FF0000"/>
            </a:solidFill>
            <a:ln>
              <a:noFill/>
            </a:ln>
            <a:effectLst/>
          </c:spPr>
          <c:invertIfNegative val="0"/>
          <c:cat>
            <c:strRef>
              <c:f>Tables!$L$18:$L$21</c:f>
              <c:strCache>
                <c:ptCount val="3"/>
                <c:pt idx="0">
                  <c:v>Carolyn</c:v>
                </c:pt>
                <c:pt idx="1">
                  <c:v>Jeff</c:v>
                </c:pt>
                <c:pt idx="2">
                  <c:v>Kathy</c:v>
                </c:pt>
              </c:strCache>
            </c:strRef>
          </c:cat>
          <c:val>
            <c:numRef>
              <c:f>Tables!$M$18:$M$21</c:f>
              <c:numCache>
                <c:formatCode>General</c:formatCode>
                <c:ptCount val="3"/>
                <c:pt idx="0">
                  <c:v>4</c:v>
                </c:pt>
                <c:pt idx="1">
                  <c:v>2</c:v>
                </c:pt>
                <c:pt idx="2">
                  <c:v>11</c:v>
                </c:pt>
              </c:numCache>
            </c:numRef>
          </c:val>
          <c:extLst>
            <c:ext xmlns:c16="http://schemas.microsoft.com/office/drawing/2014/chart" uri="{C3380CC4-5D6E-409C-BE32-E72D297353CC}">
              <c16:uniqueId val="{00000000-D73A-4A6C-A843-2E7597258AB8}"/>
            </c:ext>
          </c:extLst>
        </c:ser>
        <c:ser>
          <c:idx val="1"/>
          <c:order val="1"/>
          <c:tx>
            <c:strRef>
              <c:f>Tables!$N$16:$N$17</c:f>
              <c:strCache>
                <c:ptCount val="1"/>
                <c:pt idx="0">
                  <c:v>Amber</c:v>
                </c:pt>
              </c:strCache>
            </c:strRef>
          </c:tx>
          <c:spPr>
            <a:solidFill>
              <a:srgbClr val="FFC000"/>
            </a:solidFill>
            <a:ln>
              <a:noFill/>
            </a:ln>
            <a:effectLst/>
          </c:spPr>
          <c:invertIfNegative val="0"/>
          <c:cat>
            <c:strRef>
              <c:f>Tables!$L$18:$L$21</c:f>
              <c:strCache>
                <c:ptCount val="3"/>
                <c:pt idx="0">
                  <c:v>Carolyn</c:v>
                </c:pt>
                <c:pt idx="1">
                  <c:v>Jeff</c:v>
                </c:pt>
                <c:pt idx="2">
                  <c:v>Kathy</c:v>
                </c:pt>
              </c:strCache>
            </c:strRef>
          </c:cat>
          <c:val>
            <c:numRef>
              <c:f>Tables!$N$18:$N$21</c:f>
              <c:numCache>
                <c:formatCode>General</c:formatCode>
                <c:ptCount val="3"/>
                <c:pt idx="0">
                  <c:v>1</c:v>
                </c:pt>
                <c:pt idx="1">
                  <c:v>3</c:v>
                </c:pt>
                <c:pt idx="2">
                  <c:v>9</c:v>
                </c:pt>
              </c:numCache>
            </c:numRef>
          </c:val>
          <c:extLst>
            <c:ext xmlns:c16="http://schemas.microsoft.com/office/drawing/2014/chart" uri="{C3380CC4-5D6E-409C-BE32-E72D297353CC}">
              <c16:uniqueId val="{00000001-D73A-4A6C-A843-2E7597258AB8}"/>
            </c:ext>
          </c:extLst>
        </c:ser>
        <c:ser>
          <c:idx val="2"/>
          <c:order val="2"/>
          <c:tx>
            <c:strRef>
              <c:f>Tables!$O$16:$O$17</c:f>
              <c:strCache>
                <c:ptCount val="1"/>
                <c:pt idx="0">
                  <c:v>Green</c:v>
                </c:pt>
              </c:strCache>
            </c:strRef>
          </c:tx>
          <c:spPr>
            <a:solidFill>
              <a:srgbClr val="00B050"/>
            </a:solidFill>
            <a:ln>
              <a:noFill/>
            </a:ln>
            <a:effectLst/>
          </c:spPr>
          <c:invertIfNegative val="0"/>
          <c:cat>
            <c:strRef>
              <c:f>Tables!$L$18:$L$21</c:f>
              <c:strCache>
                <c:ptCount val="3"/>
                <c:pt idx="0">
                  <c:v>Carolyn</c:v>
                </c:pt>
                <c:pt idx="1">
                  <c:v>Jeff</c:v>
                </c:pt>
                <c:pt idx="2">
                  <c:v>Kathy</c:v>
                </c:pt>
              </c:strCache>
            </c:strRef>
          </c:cat>
          <c:val>
            <c:numRef>
              <c:f>Tables!$O$18:$O$21</c:f>
              <c:numCache>
                <c:formatCode>General</c:formatCode>
                <c:ptCount val="3"/>
                <c:pt idx="0">
                  <c:v>5</c:v>
                </c:pt>
                <c:pt idx="1">
                  <c:v>10</c:v>
                </c:pt>
                <c:pt idx="2">
                  <c:v>13</c:v>
                </c:pt>
              </c:numCache>
            </c:numRef>
          </c:val>
          <c:extLst>
            <c:ext xmlns:c16="http://schemas.microsoft.com/office/drawing/2014/chart" uri="{C3380CC4-5D6E-409C-BE32-E72D297353CC}">
              <c16:uniqueId val="{00000002-D73A-4A6C-A843-2E7597258AB8}"/>
            </c:ext>
          </c:extLst>
        </c:ser>
        <c:dLbls>
          <c:showLegendKey val="0"/>
          <c:showVal val="0"/>
          <c:showCatName val="0"/>
          <c:showSerName val="0"/>
          <c:showPercent val="0"/>
          <c:showBubbleSize val="0"/>
        </c:dLbls>
        <c:gapWidth val="219"/>
        <c:overlap val="-27"/>
        <c:axId val="802847679"/>
        <c:axId val="802847263"/>
      </c:barChart>
      <c:catAx>
        <c:axId val="802847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847263"/>
        <c:crosses val="autoZero"/>
        <c:auto val="1"/>
        <c:lblAlgn val="ctr"/>
        <c:lblOffset val="100"/>
        <c:noMultiLvlLbl val="0"/>
      </c:catAx>
      <c:valAx>
        <c:axId val="80284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8476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[MPUG Class Excel File.xlsx]Tables!PivotTable10</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Project Manager Status - Key Milestones</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F0000"/>
          </a:solidFill>
          <a:ln>
            <a:noFill/>
          </a:ln>
          <a:effectLst/>
        </c:spPr>
        <c:marker>
          <c:symbol val="none"/>
        </c:marker>
      </c:pivotFmt>
      <c:pivotFmt>
        <c:idx val="1"/>
        <c:spPr>
          <a:solidFill>
            <a:srgbClr val="FFC000"/>
          </a:solidFill>
          <a:ln>
            <a:noFill/>
          </a:ln>
          <a:effectLst/>
        </c:spPr>
        <c:marker>
          <c:symbol val="none"/>
        </c:marker>
      </c:pivotFmt>
      <c:pivotFmt>
        <c:idx val="2"/>
        <c:spPr>
          <a:solidFill>
            <a:srgbClr val="00B050"/>
          </a:solidFill>
          <a:ln>
            <a:noFill/>
          </a:ln>
          <a:effectLst/>
        </c:spPr>
        <c:marker>
          <c:symbol val="none"/>
        </c:marker>
      </c:pivotFmt>
      <c:pivotFmt>
        <c:idx val="3"/>
        <c:spPr>
          <a:solidFill>
            <a:srgbClr val="FF0000"/>
          </a:solidFill>
          <a:ln>
            <a:noFill/>
          </a:ln>
          <a:effectLst/>
        </c:spPr>
        <c:marker>
          <c:symbol val="none"/>
        </c:marker>
      </c:pivotFmt>
      <c:pivotFmt>
        <c:idx val="4"/>
        <c:spPr>
          <a:solidFill>
            <a:srgbClr val="FFC000"/>
          </a:solidFill>
          <a:ln>
            <a:noFill/>
          </a:ln>
          <a:effectLst/>
        </c:spPr>
        <c:marker>
          <c:symbol val="none"/>
        </c:marker>
      </c:pivotFmt>
      <c:pivotFmt>
        <c:idx val="5"/>
        <c:spPr>
          <a:solidFill>
            <a:srgbClr val="00B050"/>
          </a:solidFill>
          <a:ln>
            <a:noFill/>
          </a:ln>
          <a:effectLst/>
        </c:spPr>
        <c:marker>
          <c:symbol val="none"/>
        </c:marker>
      </c:pivotFmt>
      <c:pivotFmt>
        <c:idx val="6"/>
        <c:spPr>
          <a:solidFill>
            <a:srgbClr val="FF0000"/>
          </a:solidFill>
          <a:ln>
            <a:noFill/>
          </a:ln>
          <a:effectLst/>
        </c:spPr>
        <c:marker>
          <c:symbol val="none"/>
        </c:marker>
      </c:pivotFmt>
      <c:pivotFmt>
        <c:idx val="7"/>
        <c:spPr>
          <a:solidFill>
            <a:srgbClr val="FFC000"/>
          </a:solidFill>
          <a:ln>
            <a:noFill/>
          </a:ln>
          <a:effectLst/>
        </c:spPr>
        <c:marker>
          <c:symbol val="none"/>
        </c:marker>
      </c:pivotFmt>
      <c:pivotFmt>
        <c:idx val="8"/>
        <c:spPr>
          <a:solidFill>
            <a:srgbClr val="00B050"/>
          </a:solidFill>
          <a:ln>
            <a:noFill/>
          </a:ln>
          <a:effectLst/>
        </c:spPr>
        <c:marker>
          <c:symbol val="none"/>
        </c:marker>
      </c:pivotFmt>
      <c:pivotFmt>
        <c:idx val="9"/>
        <c:spPr>
          <a:solidFill>
            <a:srgbClr val="FF0000"/>
          </a:solidFill>
          <a:ln>
            <a:noFill/>
          </a:ln>
          <a:effectLst/>
        </c:spPr>
        <c:marker>
          <c:symbol val="none"/>
        </c:marker>
      </c:pivotFmt>
      <c:pivotFmt>
        <c:idx val="10"/>
        <c:spPr>
          <a:solidFill>
            <a:srgbClr val="FFC000"/>
          </a:solidFill>
          <a:ln>
            <a:noFill/>
          </a:ln>
          <a:effectLst/>
        </c:spPr>
        <c:marker>
          <c:symbol val="none"/>
        </c:marker>
      </c:pivotFmt>
      <c:pivotFmt>
        <c:idx val="11"/>
        <c:spPr>
          <a:solidFill>
            <a:srgbClr val="00B050"/>
          </a:solidFill>
          <a:ln>
            <a:noFill/>
          </a:ln>
          <a:effectLst/>
        </c:spPr>
        <c:marker>
          <c:symbol val="none"/>
        </c:marker>
      </c:pivotFmt>
      <c:pivotFmt>
        <c:idx val="12"/>
        <c:spPr>
          <a:solidFill>
            <a:srgbClr val="FF0000"/>
          </a:solidFill>
          <a:ln>
            <a:noFill/>
          </a:ln>
          <a:effectLst/>
        </c:spPr>
        <c:marker>
          <c:symbol val="none"/>
        </c:marker>
      </c:pivotFmt>
      <c:pivotFmt>
        <c:idx val="13"/>
        <c:spPr>
          <a:solidFill>
            <a:srgbClr val="FFC000"/>
          </a:solidFill>
          <a:ln>
            <a:noFill/>
          </a:ln>
          <a:effectLst/>
        </c:spPr>
        <c:marker>
          <c:symbol val="none"/>
        </c:marker>
      </c:pivotFmt>
      <c:pivotFmt>
        <c:idx val="14"/>
        <c:spPr>
          <a:solidFill>
            <a:srgbClr val="00B050"/>
          </a:solidFill>
          <a:ln>
            <a:noFill/>
          </a:ln>
          <a:effectLst/>
        </c:spPr>
        <c:marker>
          <c:symbol val="none"/>
        </c:marker>
      </c:pivotFmt>
    </c:pivotFmts>
    <c:plotArea>
      <c:layout/>
      <c:barChart>
        <c:barDir val="col"/>
        <c:grouping val="clustered"/>
        <c:varyColors val="0"/>
        <c:ser>
          <c:idx val="0"/>
          <c:order val="0"/>
          <c:tx>
            <c:strRef>
              <c:f>Tables!$M$25:$M$26</c:f>
              <c:strCache>
                <c:ptCount val="1"/>
                <c:pt idx="0">
                  <c:v>Red</c:v>
                </c:pt>
              </c:strCache>
            </c:strRef>
          </c:tx>
          <c:spPr>
            <a:solidFill>
              <a:srgbClr val="FF0000"/>
            </a:solidFill>
            <a:ln>
              <a:noFill/>
            </a:ln>
            <a:effectLst/>
          </c:spPr>
          <c:invertIfNegative val="0"/>
          <c:cat>
            <c:strRef>
              <c:f>Tables!$L$27:$L$29</c:f>
              <c:strCache>
                <c:ptCount val="2"/>
                <c:pt idx="0">
                  <c:v>Carolyn</c:v>
                </c:pt>
                <c:pt idx="1">
                  <c:v>Kathy</c:v>
                </c:pt>
              </c:strCache>
            </c:strRef>
          </c:cat>
          <c:val>
            <c:numRef>
              <c:f>Tables!$M$27:$M$29</c:f>
              <c:numCache>
                <c:formatCode>General</c:formatCode>
                <c:ptCount val="2"/>
                <c:pt idx="0">
                  <c:v>2</c:v>
                </c:pt>
                <c:pt idx="1">
                  <c:v>7</c:v>
                </c:pt>
              </c:numCache>
            </c:numRef>
          </c:val>
          <c:extLst>
            <c:ext xmlns:c16="http://schemas.microsoft.com/office/drawing/2014/chart" uri="{C3380CC4-5D6E-409C-BE32-E72D297353CC}">
              <c16:uniqueId val="{00000000-6932-43A6-BFD6-FEFFDAAEA9A3}"/>
            </c:ext>
          </c:extLst>
        </c:ser>
        <c:ser>
          <c:idx val="1"/>
          <c:order val="1"/>
          <c:tx>
            <c:strRef>
              <c:f>Tables!$N$25:$N$26</c:f>
              <c:strCache>
                <c:ptCount val="1"/>
                <c:pt idx="0">
                  <c:v>Amber</c:v>
                </c:pt>
              </c:strCache>
            </c:strRef>
          </c:tx>
          <c:spPr>
            <a:solidFill>
              <a:srgbClr val="FFC000"/>
            </a:solidFill>
            <a:ln>
              <a:noFill/>
            </a:ln>
            <a:effectLst/>
          </c:spPr>
          <c:invertIfNegative val="0"/>
          <c:cat>
            <c:strRef>
              <c:f>Tables!$L$27:$L$29</c:f>
              <c:strCache>
                <c:ptCount val="2"/>
                <c:pt idx="0">
                  <c:v>Carolyn</c:v>
                </c:pt>
                <c:pt idx="1">
                  <c:v>Kathy</c:v>
                </c:pt>
              </c:strCache>
            </c:strRef>
          </c:cat>
          <c:val>
            <c:numRef>
              <c:f>Tables!$N$27:$N$29</c:f>
              <c:numCache>
                <c:formatCode>General</c:formatCode>
                <c:ptCount val="2"/>
                <c:pt idx="0">
                  <c:v>2</c:v>
                </c:pt>
                <c:pt idx="1">
                  <c:v>5</c:v>
                </c:pt>
              </c:numCache>
            </c:numRef>
          </c:val>
          <c:extLst>
            <c:ext xmlns:c16="http://schemas.microsoft.com/office/drawing/2014/chart" uri="{C3380CC4-5D6E-409C-BE32-E72D297353CC}">
              <c16:uniqueId val="{00000001-6932-43A6-BFD6-FEFFDAAEA9A3}"/>
            </c:ext>
          </c:extLst>
        </c:ser>
        <c:ser>
          <c:idx val="2"/>
          <c:order val="2"/>
          <c:tx>
            <c:strRef>
              <c:f>Tables!$O$25:$O$26</c:f>
              <c:strCache>
                <c:ptCount val="1"/>
                <c:pt idx="0">
                  <c:v>Green</c:v>
                </c:pt>
              </c:strCache>
            </c:strRef>
          </c:tx>
          <c:spPr>
            <a:solidFill>
              <a:srgbClr val="00B050"/>
            </a:solidFill>
            <a:ln>
              <a:noFill/>
            </a:ln>
            <a:effectLst/>
          </c:spPr>
          <c:invertIfNegative val="0"/>
          <c:cat>
            <c:strRef>
              <c:f>Tables!$L$27:$L$29</c:f>
              <c:strCache>
                <c:ptCount val="2"/>
                <c:pt idx="0">
                  <c:v>Carolyn</c:v>
                </c:pt>
                <c:pt idx="1">
                  <c:v>Kathy</c:v>
                </c:pt>
              </c:strCache>
            </c:strRef>
          </c:cat>
          <c:val>
            <c:numRef>
              <c:f>Tables!$O$27:$O$29</c:f>
              <c:numCache>
                <c:formatCode>General</c:formatCode>
                <c:ptCount val="2"/>
                <c:pt idx="0">
                  <c:v>2</c:v>
                </c:pt>
                <c:pt idx="1">
                  <c:v>9</c:v>
                </c:pt>
              </c:numCache>
            </c:numRef>
          </c:val>
          <c:extLst>
            <c:ext xmlns:c16="http://schemas.microsoft.com/office/drawing/2014/chart" uri="{C3380CC4-5D6E-409C-BE32-E72D297353CC}">
              <c16:uniqueId val="{00000002-6932-43A6-BFD6-FEFFDAAEA9A3}"/>
            </c:ext>
          </c:extLst>
        </c:ser>
        <c:dLbls>
          <c:showLegendKey val="0"/>
          <c:showVal val="0"/>
          <c:showCatName val="0"/>
          <c:showSerName val="0"/>
          <c:showPercent val="0"/>
          <c:showBubbleSize val="0"/>
        </c:dLbls>
        <c:gapWidth val="150"/>
        <c:axId val="843363327"/>
        <c:axId val="843364991"/>
      </c:barChart>
      <c:catAx>
        <c:axId val="8433633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364991"/>
        <c:crosses val="autoZero"/>
        <c:auto val="1"/>
        <c:lblAlgn val="ctr"/>
        <c:lblOffset val="100"/>
        <c:noMultiLvlLbl val="0"/>
      </c:catAx>
      <c:valAx>
        <c:axId val="8433649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3633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0.76563</cdr:x>
      <cdr:y>0.10938</cdr:y>
    </cdr:from>
    <cdr:to>
      <cdr:x>0.96563</cdr:x>
      <cdr:y>0.44271</cdr:y>
    </cdr:to>
    <cdr:sp macro="" textlink="">
      <cdr:nvSpPr>
        <cdr:cNvPr id="3" name="TextBox 2"/>
        <cdr:cNvSpPr txBox="1"/>
      </cdr:nvSpPr>
      <cdr:spPr>
        <a:xfrm xmlns:a="http://schemas.openxmlformats.org/drawingml/2006/main">
          <a:off x="3500438" y="30003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0.02708</cdr:x>
      <cdr:y>0.24306</cdr:y>
    </cdr:from>
    <cdr:to>
      <cdr:x>0.12917</cdr:x>
      <cdr:y>0.39583</cdr:y>
    </cdr:to>
    <cdr:sp macro="" textlink="">
      <cdr:nvSpPr>
        <cdr:cNvPr id="4" name="Flowchart: Connector 3"/>
        <cdr:cNvSpPr/>
      </cdr:nvSpPr>
      <cdr:spPr>
        <a:xfrm xmlns:a="http://schemas.openxmlformats.org/drawingml/2006/main">
          <a:off x="123825" y="666752"/>
          <a:ext cx="466726" cy="419098"/>
        </a:xfrm>
        <a:prstGeom xmlns:a="http://schemas.openxmlformats.org/drawingml/2006/main" prst="flowChartConnector">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fld id="{5936D489-C88B-4BFE-93D1-7321769FABD6}" type="TxLink">
            <a:rPr lang="en-US" sz="1100" b="0" i="0" u="none" strike="noStrike">
              <a:solidFill>
                <a:srgbClr val="000000"/>
              </a:solidFill>
              <a:latin typeface="Calibri"/>
              <a:cs typeface="Calibri"/>
            </a:rPr>
            <a:pPr/>
            <a:t>26</a:t>
          </a:fld>
          <a:endParaRPr lang="en-US"/>
        </a:p>
      </cdr:txBody>
    </cdr:sp>
  </cdr:relSizeAnchor>
  <cdr:relSizeAnchor xmlns:cdr="http://schemas.openxmlformats.org/drawingml/2006/chartDrawing">
    <cdr:from>
      <cdr:x>0.02708</cdr:x>
      <cdr:y>0.42708</cdr:y>
    </cdr:from>
    <cdr:to>
      <cdr:x>0.12917</cdr:x>
      <cdr:y>0.57986</cdr:y>
    </cdr:to>
    <cdr:sp macro="" textlink="">
      <cdr:nvSpPr>
        <cdr:cNvPr id="8" name="Flowchart: Connector 7"/>
        <cdr:cNvSpPr/>
      </cdr:nvSpPr>
      <cdr:spPr>
        <a:xfrm xmlns:a="http://schemas.openxmlformats.org/drawingml/2006/main">
          <a:off x="123825" y="1171577"/>
          <a:ext cx="466726" cy="419098"/>
        </a:xfrm>
        <a:prstGeom xmlns:a="http://schemas.openxmlformats.org/drawingml/2006/main" prst="flowChartConnector">
          <a:avLst/>
        </a:prstGeom>
        <a:solidFill xmlns:a="http://schemas.openxmlformats.org/drawingml/2006/main">
          <a:srgbClr val="FFC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fld id="{9831A4CB-5FF8-4D39-8F06-99E8BC6A1DF9}" type="TxLink">
            <a:rPr lang="en-US" sz="1100" b="0" i="0" u="none" strike="noStrike">
              <a:solidFill>
                <a:srgbClr val="000000"/>
              </a:solidFill>
              <a:latin typeface="Calibri"/>
              <a:cs typeface="Calibri"/>
            </a:rPr>
            <a:pPr/>
            <a:t>20</a:t>
          </a:fld>
          <a:endParaRPr lang="en-US"/>
        </a:p>
      </cdr:txBody>
    </cdr:sp>
  </cdr:relSizeAnchor>
  <cdr:relSizeAnchor xmlns:cdr="http://schemas.openxmlformats.org/drawingml/2006/chartDrawing">
    <cdr:from>
      <cdr:x>0.02708</cdr:x>
      <cdr:y>0.61806</cdr:y>
    </cdr:from>
    <cdr:to>
      <cdr:x>0.12917</cdr:x>
      <cdr:y>0.77083</cdr:y>
    </cdr:to>
    <cdr:sp macro="" textlink="">
      <cdr:nvSpPr>
        <cdr:cNvPr id="9" name="Flowchart: Connector 8"/>
        <cdr:cNvSpPr/>
      </cdr:nvSpPr>
      <cdr:spPr>
        <a:xfrm xmlns:a="http://schemas.openxmlformats.org/drawingml/2006/main">
          <a:off x="123825" y="1695452"/>
          <a:ext cx="466726" cy="419098"/>
        </a:xfrm>
        <a:prstGeom xmlns:a="http://schemas.openxmlformats.org/drawingml/2006/main" prst="flowChartConnector">
          <a:avLst/>
        </a:prstGeom>
        <a:solidFill xmlns:a="http://schemas.openxmlformats.org/drawingml/2006/main">
          <a:srgbClr val="00B05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fld id="{1348722E-3388-4D6E-B240-5BD46717081C}" type="TxLink">
            <a:rPr lang="en-US" sz="1100" b="0" i="0" u="none" strike="noStrike">
              <a:solidFill>
                <a:srgbClr val="000000"/>
              </a:solidFill>
              <a:latin typeface="Calibri"/>
              <a:cs typeface="Calibri"/>
            </a:rPr>
            <a:pPr/>
            <a:t>39</a:t>
          </a:fld>
          <a:endParaRPr lang="en-US"/>
        </a:p>
      </cdr:txBody>
    </cdr:sp>
  </cdr:relSizeAnchor>
  <cdr:relSizeAnchor xmlns:cdr="http://schemas.openxmlformats.org/drawingml/2006/chartDrawing">
    <cdr:from>
      <cdr:x>0.03542</cdr:x>
      <cdr:y>0.14931</cdr:y>
    </cdr:from>
    <cdr:to>
      <cdr:x>0.1125</cdr:x>
      <cdr:y>0.23958</cdr:y>
    </cdr:to>
    <cdr:sp macro="" textlink="">
      <cdr:nvSpPr>
        <cdr:cNvPr id="2" name="TextBox 1"/>
        <cdr:cNvSpPr txBox="1"/>
      </cdr:nvSpPr>
      <cdr:spPr>
        <a:xfrm xmlns:a="http://schemas.openxmlformats.org/drawingml/2006/main">
          <a:off x="161925" y="409575"/>
          <a:ext cx="352425" cy="24765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t>Qty</a:t>
          </a:r>
        </a:p>
      </cdr:txBody>
    </cdr:sp>
  </cdr:relSizeAnchor>
</c:userShapes>
</file>

<file path=ppt/drawings/drawing2.xml><?xml version="1.0" encoding="utf-8"?>
<c:userShapes xmlns:c="http://schemas.openxmlformats.org/drawingml/2006/chart">
  <cdr:relSizeAnchor xmlns:cdr="http://schemas.openxmlformats.org/drawingml/2006/chartDrawing">
    <cdr:from>
      <cdr:x>0.02986</cdr:x>
      <cdr:y>0.25116</cdr:y>
    </cdr:from>
    <cdr:to>
      <cdr:x>0.13195</cdr:x>
      <cdr:y>0.40393</cdr:y>
    </cdr:to>
    <cdr:sp macro="" textlink="">
      <cdr:nvSpPr>
        <cdr:cNvPr id="3" name="Flowchart: Connector 2"/>
        <cdr:cNvSpPr/>
      </cdr:nvSpPr>
      <cdr:spPr>
        <a:xfrm xmlns:a="http://schemas.openxmlformats.org/drawingml/2006/main">
          <a:off x="136525" y="688975"/>
          <a:ext cx="466755" cy="419079"/>
        </a:xfrm>
        <a:prstGeom xmlns:a="http://schemas.openxmlformats.org/drawingml/2006/main" prst="flowChartConnector">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fld id="{3CBE9401-DECC-4777-9ED1-DF379072675A}" type="TxLink">
            <a:rPr lang="en-US" sz="1100" b="0" i="0" u="none" strike="noStrike">
              <a:solidFill>
                <a:srgbClr val="000000"/>
              </a:solidFill>
              <a:latin typeface="Calibri"/>
              <a:cs typeface="Calibri"/>
            </a:rPr>
            <a:pPr algn="ctr"/>
            <a:t>31</a:t>
          </a:fld>
          <a:endParaRPr lang="en-US" sz="1100"/>
        </a:p>
      </cdr:txBody>
    </cdr:sp>
  </cdr:relSizeAnchor>
  <cdr:relSizeAnchor xmlns:cdr="http://schemas.openxmlformats.org/drawingml/2006/chartDrawing">
    <cdr:from>
      <cdr:x>0.02986</cdr:x>
      <cdr:y>0.43518</cdr:y>
    </cdr:from>
    <cdr:to>
      <cdr:x>0.13195</cdr:x>
      <cdr:y>0.58796</cdr:y>
    </cdr:to>
    <cdr:sp macro="" textlink="">
      <cdr:nvSpPr>
        <cdr:cNvPr id="4" name="Flowchart: Connector 3"/>
        <cdr:cNvSpPr/>
      </cdr:nvSpPr>
      <cdr:spPr>
        <a:xfrm xmlns:a="http://schemas.openxmlformats.org/drawingml/2006/main">
          <a:off x="136525" y="1193779"/>
          <a:ext cx="466755" cy="419106"/>
        </a:xfrm>
        <a:prstGeom xmlns:a="http://schemas.openxmlformats.org/drawingml/2006/main" prst="flowChartConnector">
          <a:avLst/>
        </a:prstGeom>
        <a:solidFill xmlns:a="http://schemas.openxmlformats.org/drawingml/2006/main">
          <a:srgbClr val="FFC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fld id="{79C6FC01-A1FA-4A1A-90E5-551C6AE249E4}" type="TxLink">
            <a:rPr lang="en-US" sz="1100" b="0" i="0" u="none" strike="noStrike">
              <a:solidFill>
                <a:srgbClr val="000000"/>
              </a:solidFill>
              <a:latin typeface="Calibri"/>
              <a:cs typeface="Calibri"/>
            </a:rPr>
            <a:pPr/>
            <a:t>24</a:t>
          </a:fld>
          <a:endParaRPr lang="en-US" sz="1100"/>
        </a:p>
      </cdr:txBody>
    </cdr:sp>
  </cdr:relSizeAnchor>
  <cdr:relSizeAnchor xmlns:cdr="http://schemas.openxmlformats.org/drawingml/2006/chartDrawing">
    <cdr:from>
      <cdr:x>0.02986</cdr:x>
      <cdr:y>0.62616</cdr:y>
    </cdr:from>
    <cdr:to>
      <cdr:x>0.13195</cdr:x>
      <cdr:y>0.77893</cdr:y>
    </cdr:to>
    <cdr:sp macro="" textlink="">
      <cdr:nvSpPr>
        <cdr:cNvPr id="5" name="Flowchart: Connector 4"/>
        <cdr:cNvSpPr/>
      </cdr:nvSpPr>
      <cdr:spPr>
        <a:xfrm xmlns:a="http://schemas.openxmlformats.org/drawingml/2006/main">
          <a:off x="136525" y="1717675"/>
          <a:ext cx="466755" cy="419079"/>
        </a:xfrm>
        <a:prstGeom xmlns:a="http://schemas.openxmlformats.org/drawingml/2006/main" prst="flowChartConnector">
          <a:avLst/>
        </a:prstGeom>
        <a:solidFill xmlns:a="http://schemas.openxmlformats.org/drawingml/2006/main">
          <a:srgbClr val="00B05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fld id="{FF03839B-C608-499E-9774-CF7E9B176375}" type="TxLink">
            <a:rPr lang="en-US" sz="1100" b="0" i="0" u="none" strike="noStrike">
              <a:solidFill>
                <a:srgbClr val="000000"/>
              </a:solidFill>
              <a:latin typeface="Calibri"/>
              <a:cs typeface="Calibri"/>
            </a:rPr>
            <a:pPr/>
            <a:t>46</a:t>
          </a:fld>
          <a:endParaRPr lang="en-US" sz="1100"/>
        </a:p>
      </cdr:txBody>
    </cdr:sp>
  </cdr:relSizeAnchor>
  <cdr:relSizeAnchor xmlns:cdr="http://schemas.openxmlformats.org/drawingml/2006/chartDrawing">
    <cdr:from>
      <cdr:x>0.04375</cdr:x>
      <cdr:y>0.15972</cdr:y>
    </cdr:from>
    <cdr:to>
      <cdr:x>0.11667</cdr:x>
      <cdr:y>0.25694</cdr:y>
    </cdr:to>
    <cdr:sp macro="" textlink="">
      <cdr:nvSpPr>
        <cdr:cNvPr id="2" name="TextBox 1"/>
        <cdr:cNvSpPr txBox="1"/>
      </cdr:nvSpPr>
      <cdr:spPr>
        <a:xfrm xmlns:a="http://schemas.openxmlformats.org/drawingml/2006/main">
          <a:off x="200025" y="438150"/>
          <a:ext cx="333375" cy="2667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6434"/>
          </a:xfrm>
          <a:prstGeom prst="rect">
            <a:avLst/>
          </a:prstGeom>
        </p:spPr>
        <p:txBody>
          <a:bodyPr vert="horz" lIns="93146" tIns="46572" rIns="93146" bIns="46572" rtlCol="0"/>
          <a:lstStyle>
            <a:lvl1pPr algn="l">
              <a:defRPr sz="1200"/>
            </a:lvl1pPr>
          </a:lstStyle>
          <a:p>
            <a:endParaRPr lang="en-US"/>
          </a:p>
        </p:txBody>
      </p:sp>
      <p:sp>
        <p:nvSpPr>
          <p:cNvPr id="3" name="Date Placeholder 2"/>
          <p:cNvSpPr>
            <a:spLocks noGrp="1"/>
          </p:cNvSpPr>
          <p:nvPr>
            <p:ph type="dt" sz="quarter" idx="1"/>
          </p:nvPr>
        </p:nvSpPr>
        <p:spPr>
          <a:xfrm>
            <a:off x="3970938" y="3"/>
            <a:ext cx="3037840" cy="466434"/>
          </a:xfrm>
          <a:prstGeom prst="rect">
            <a:avLst/>
          </a:prstGeom>
        </p:spPr>
        <p:txBody>
          <a:bodyPr vert="horz" lIns="93146" tIns="46572" rIns="93146" bIns="46572" rtlCol="0"/>
          <a:lstStyle>
            <a:lvl1pPr algn="r">
              <a:defRPr sz="1200"/>
            </a:lvl1pPr>
          </a:lstStyle>
          <a:p>
            <a:fld id="{737F543F-A43C-4DC0-91BE-D0B1E3F78AA9}" type="datetimeFigureOut">
              <a:rPr lang="en-US" smtClean="0"/>
              <a:t>11/3/2021</a:t>
            </a:fld>
            <a:endParaRPr lang="en-US"/>
          </a:p>
        </p:txBody>
      </p:sp>
      <p:sp>
        <p:nvSpPr>
          <p:cNvPr id="4" name="Footer Placeholder 3"/>
          <p:cNvSpPr>
            <a:spLocks noGrp="1"/>
          </p:cNvSpPr>
          <p:nvPr>
            <p:ph type="ftr" sz="quarter" idx="2"/>
          </p:nvPr>
        </p:nvSpPr>
        <p:spPr>
          <a:xfrm>
            <a:off x="0" y="8829968"/>
            <a:ext cx="3037840" cy="466433"/>
          </a:xfrm>
          <a:prstGeom prst="rect">
            <a:avLst/>
          </a:prstGeom>
        </p:spPr>
        <p:txBody>
          <a:bodyPr vert="horz" lIns="93146" tIns="46572" rIns="93146" bIns="46572"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8"/>
            <a:ext cx="3037840" cy="466433"/>
          </a:xfrm>
          <a:prstGeom prst="rect">
            <a:avLst/>
          </a:prstGeom>
        </p:spPr>
        <p:txBody>
          <a:bodyPr vert="horz" lIns="93146" tIns="46572" rIns="93146" bIns="46572" rtlCol="0" anchor="b"/>
          <a:lstStyle>
            <a:lvl1pPr algn="r">
              <a:defRPr sz="1200"/>
            </a:lvl1pPr>
          </a:lstStyle>
          <a:p>
            <a:fld id="{42F90607-53F0-4ADE-94E0-78C1CFA063A9}" type="slidenum">
              <a:rPr lang="en-US" smtClean="0"/>
              <a:t>‹#›</a:t>
            </a:fld>
            <a:endParaRPr lang="en-US"/>
          </a:p>
        </p:txBody>
      </p:sp>
    </p:spTree>
    <p:extLst>
      <p:ext uri="{BB962C8B-B14F-4D97-AF65-F5344CB8AC3E}">
        <p14:creationId xmlns:p14="http://schemas.microsoft.com/office/powerpoint/2010/main" val="1869066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1138" y="168275"/>
            <a:ext cx="6588125" cy="4941888"/>
          </a:xfrm>
          <a:prstGeom prst="rect">
            <a:avLst/>
          </a:prstGeom>
          <a:noFill/>
          <a:ln w="12700">
            <a:solidFill>
              <a:schemeClr val="bg1"/>
            </a:solidFill>
          </a:ln>
        </p:spPr>
        <p:txBody>
          <a:bodyPr vert="horz" lIns="88251" tIns="44128" rIns="88251" bIns="44128" rtlCol="0" anchor="ctr"/>
          <a:lstStyle/>
          <a:p>
            <a:endParaRPr lang="en-US" dirty="0"/>
          </a:p>
        </p:txBody>
      </p:sp>
      <p:cxnSp>
        <p:nvCxnSpPr>
          <p:cNvPr id="8" name="Straight Connector 11"/>
          <p:cNvCxnSpPr>
            <a:cxnSpLocks noChangeShapeType="1"/>
          </p:cNvCxnSpPr>
          <p:nvPr/>
        </p:nvCxnSpPr>
        <p:spPr bwMode="auto">
          <a:xfrm>
            <a:off x="164447" y="5348982"/>
            <a:ext cx="6681517" cy="0"/>
          </a:xfrm>
          <a:prstGeom prst="line">
            <a:avLst/>
          </a:prstGeom>
          <a:noFill/>
          <a:ln w="9525" algn="ctr">
            <a:solidFill>
              <a:srgbClr val="A6C655"/>
            </a:solidFill>
            <a:round/>
            <a:headEnd/>
            <a:tailEnd/>
          </a:ln>
          <a:extLst>
            <a:ext uri="{909E8E84-426E-40DD-AFC4-6F175D3DCCD1}">
              <a14:hiddenFill xmlns:a14="http://schemas.microsoft.com/office/drawing/2010/main">
                <a:noFill/>
              </a14:hiddenFill>
            </a:ext>
          </a:extLst>
        </p:spPr>
      </p:cxnSp>
      <p:grpSp>
        <p:nvGrpSpPr>
          <p:cNvPr id="9" name="Group 49"/>
          <p:cNvGrpSpPr>
            <a:grpSpLocks/>
          </p:cNvGrpSpPr>
          <p:nvPr/>
        </p:nvGrpSpPr>
        <p:grpSpPr bwMode="auto">
          <a:xfrm>
            <a:off x="588381" y="5718924"/>
            <a:ext cx="5833641" cy="3011199"/>
            <a:chOff x="429" y="3257"/>
            <a:chExt cx="3745" cy="1830"/>
          </a:xfrm>
        </p:grpSpPr>
        <p:sp>
          <p:nvSpPr>
            <p:cNvPr id="10" name="Line 78"/>
            <p:cNvSpPr>
              <a:spLocks noChangeShapeType="1"/>
            </p:cNvSpPr>
            <p:nvPr/>
          </p:nvSpPr>
          <p:spPr bwMode="auto">
            <a:xfrm>
              <a:off x="429" y="3257"/>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 name="Line 79"/>
            <p:cNvSpPr>
              <a:spLocks noChangeShapeType="1"/>
            </p:cNvSpPr>
            <p:nvPr/>
          </p:nvSpPr>
          <p:spPr bwMode="auto">
            <a:xfrm>
              <a:off x="429" y="3442"/>
              <a:ext cx="3745" cy="0"/>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 name="Line 80"/>
            <p:cNvSpPr>
              <a:spLocks noChangeShapeType="1"/>
            </p:cNvSpPr>
            <p:nvPr/>
          </p:nvSpPr>
          <p:spPr bwMode="auto">
            <a:xfrm>
              <a:off x="429" y="3624"/>
              <a:ext cx="3745" cy="2"/>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Line 81"/>
            <p:cNvSpPr>
              <a:spLocks noChangeShapeType="1"/>
            </p:cNvSpPr>
            <p:nvPr/>
          </p:nvSpPr>
          <p:spPr bwMode="auto">
            <a:xfrm>
              <a:off x="429" y="3807"/>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 name="Line 82"/>
            <p:cNvSpPr>
              <a:spLocks noChangeShapeType="1"/>
            </p:cNvSpPr>
            <p:nvPr/>
          </p:nvSpPr>
          <p:spPr bwMode="auto">
            <a:xfrm>
              <a:off x="429" y="3991"/>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 name="Line 83"/>
            <p:cNvSpPr>
              <a:spLocks noChangeShapeType="1"/>
            </p:cNvSpPr>
            <p:nvPr/>
          </p:nvSpPr>
          <p:spPr bwMode="auto">
            <a:xfrm>
              <a:off x="429" y="4173"/>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6" name="Line 84"/>
            <p:cNvSpPr>
              <a:spLocks noChangeShapeType="1"/>
            </p:cNvSpPr>
            <p:nvPr/>
          </p:nvSpPr>
          <p:spPr bwMode="auto">
            <a:xfrm>
              <a:off x="429" y="4355"/>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 name="Line 85"/>
            <p:cNvSpPr>
              <a:spLocks noChangeShapeType="1"/>
            </p:cNvSpPr>
            <p:nvPr/>
          </p:nvSpPr>
          <p:spPr bwMode="auto">
            <a:xfrm>
              <a:off x="429" y="4538"/>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 name="Line 86"/>
            <p:cNvSpPr>
              <a:spLocks noChangeShapeType="1"/>
            </p:cNvSpPr>
            <p:nvPr/>
          </p:nvSpPr>
          <p:spPr bwMode="auto">
            <a:xfrm>
              <a:off x="429" y="4723"/>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87"/>
            <p:cNvSpPr>
              <a:spLocks noChangeShapeType="1"/>
            </p:cNvSpPr>
            <p:nvPr/>
          </p:nvSpPr>
          <p:spPr bwMode="auto">
            <a:xfrm>
              <a:off x="429" y="4904"/>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88"/>
            <p:cNvSpPr>
              <a:spLocks noChangeShapeType="1"/>
            </p:cNvSpPr>
            <p:nvPr/>
          </p:nvSpPr>
          <p:spPr bwMode="auto">
            <a:xfrm>
              <a:off x="429" y="5086"/>
              <a:ext cx="3745" cy="1"/>
            </a:xfrm>
            <a:prstGeom prst="line">
              <a:avLst/>
            </a:prstGeom>
            <a:noFill/>
            <a:ln w="9525" cap="rnd">
              <a:solidFill>
                <a:srgbClr val="969696"/>
              </a:solidFill>
              <a:prstDash val="sysDot"/>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2" name="Notes Placeholder 1"/>
          <p:cNvSpPr>
            <a:spLocks noGrp="1"/>
          </p:cNvSpPr>
          <p:nvPr>
            <p:ph type="body" sz="quarter" idx="3"/>
          </p:nvPr>
        </p:nvSpPr>
        <p:spPr>
          <a:xfrm>
            <a:off x="164447" y="4734278"/>
            <a:ext cx="6681517" cy="4119437"/>
          </a:xfrm>
          <a:prstGeom prst="rect">
            <a:avLst/>
          </a:prstGeom>
          <a:solidFill>
            <a:schemeClr val="bg1"/>
          </a:solidFill>
          <a:ln>
            <a:solidFill>
              <a:schemeClr val="accent1"/>
            </a:solidFill>
          </a:ln>
        </p:spPr>
        <p:txBody>
          <a:bodyPr vert="horz" lIns="88251" tIns="44128" rIns="88251" bIns="44128" rtlCol="0"/>
          <a:lstStyle/>
          <a:p>
            <a:pPr lvl="0"/>
            <a:r>
              <a:rPr lang="en-US" dirty="0" smtClean="0"/>
              <a:t>Click to edit Master text styles</a:t>
            </a:r>
          </a:p>
        </p:txBody>
      </p:sp>
    </p:spTree>
    <p:extLst>
      <p:ext uri="{BB962C8B-B14F-4D97-AF65-F5344CB8AC3E}">
        <p14:creationId xmlns:p14="http://schemas.microsoft.com/office/powerpoint/2010/main" val="16649694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464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746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hyperlink" Target="https://twitter.com/edwps" TargetMode="External"/><Relationship Id="rId1" Type="http://schemas.openxmlformats.org/officeDocument/2006/relationships/slideMaster" Target="../slideMasters/slideMaster1.xml"/><Relationship Id="rId6" Type="http://schemas.openxmlformats.org/officeDocument/2006/relationships/hyperlink" Target="https://www.linkedin.com/company/393114?trk=prof-0-ovw-curr_pos" TargetMode="External"/><Relationship Id="rId5" Type="http://schemas.openxmlformats.org/officeDocument/2006/relationships/image" Target="../media/image22.png"/><Relationship Id="rId4" Type="http://schemas.openxmlformats.org/officeDocument/2006/relationships/hyperlink" Target="https://www.facebook.com/EdwP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hyperlink" Target="https://twitter.com/edwps" TargetMode="External"/><Relationship Id="rId1" Type="http://schemas.openxmlformats.org/officeDocument/2006/relationships/slideMaster" Target="../slideMasters/slideMaster1.xml"/><Relationship Id="rId6" Type="http://schemas.openxmlformats.org/officeDocument/2006/relationships/hyperlink" Target="https://www.linkedin.com/company/393114?trk=prof-0-ovw-curr_pos" TargetMode="External"/><Relationship Id="rId5" Type="http://schemas.openxmlformats.org/officeDocument/2006/relationships/image" Target="../media/image22.png"/><Relationship Id="rId4" Type="http://schemas.openxmlformats.org/officeDocument/2006/relationships/hyperlink" Target="https://www.facebook.com/EdwPS/"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526" y="712246"/>
            <a:ext cx="9153525" cy="401924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2363" y="5980816"/>
            <a:ext cx="1991725" cy="562082"/>
          </a:xfrm>
          <a:prstGeom prst="rect">
            <a:avLst/>
          </a:prstGeom>
        </p:spPr>
      </p:pic>
      <p:grpSp>
        <p:nvGrpSpPr>
          <p:cNvPr id="4" name="Group 3"/>
          <p:cNvGrpSpPr/>
          <p:nvPr userDrawn="1"/>
        </p:nvGrpSpPr>
        <p:grpSpPr>
          <a:xfrm>
            <a:off x="-9525" y="4718843"/>
            <a:ext cx="9153525" cy="113779"/>
            <a:chOff x="0" y="4718843"/>
            <a:chExt cx="9144000" cy="113779"/>
          </a:xfrm>
        </p:grpSpPr>
        <p:sp>
          <p:nvSpPr>
            <p:cNvPr id="11" name="Rectangle 10"/>
            <p:cNvSpPr/>
            <p:nvPr userDrawn="1"/>
          </p:nvSpPr>
          <p:spPr>
            <a:xfrm>
              <a:off x="0" y="4796046"/>
              <a:ext cx="9144000"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1" y="4718843"/>
              <a:ext cx="9143999"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userDrawn="1"/>
        </p:nvSpPr>
        <p:spPr>
          <a:xfrm>
            <a:off x="-9525" y="2706345"/>
            <a:ext cx="9153524" cy="1665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hasCustomPrompt="1"/>
          </p:nvPr>
        </p:nvSpPr>
        <p:spPr>
          <a:xfrm>
            <a:off x="1" y="2717058"/>
            <a:ext cx="9143998" cy="1121860"/>
          </a:xfrm>
          <a:noFill/>
          <a:ln>
            <a:noFill/>
          </a:ln>
        </p:spPr>
        <p:txBody>
          <a:bodyPr anchor="ctr" anchorCtr="0">
            <a:normAutofit/>
          </a:bodyPr>
          <a:lstStyle>
            <a:lvl1pPr algn="ctr">
              <a:defRPr sz="3200" b="0" baseline="0">
                <a:solidFill>
                  <a:schemeClr val="bg1"/>
                </a:solidFill>
                <a:latin typeface="Oswald" panose="02000503000000000000" pitchFamily="2" charset="0"/>
              </a:defRPr>
            </a:lvl1pPr>
          </a:lstStyle>
          <a:p>
            <a:r>
              <a:rPr lang="en-US" dirty="0" smtClean="0"/>
              <a:t>Document Title</a:t>
            </a:r>
            <a:endParaRPr lang="en-US" dirty="0"/>
          </a:p>
        </p:txBody>
      </p:sp>
      <p:sp>
        <p:nvSpPr>
          <p:cNvPr id="3" name="Subtitle 2"/>
          <p:cNvSpPr>
            <a:spLocks noGrp="1"/>
          </p:cNvSpPr>
          <p:nvPr userDrawn="1">
            <p:ph type="subTitle" idx="1" hasCustomPrompt="1"/>
          </p:nvPr>
        </p:nvSpPr>
        <p:spPr>
          <a:xfrm>
            <a:off x="0" y="3880040"/>
            <a:ext cx="9143999" cy="432094"/>
          </a:xfrm>
        </p:spPr>
        <p:txBody>
          <a:bodyPr anchor="ctr" anchorCtr="0">
            <a:normAutofit/>
          </a:bodyPr>
          <a:lstStyle>
            <a:lvl1pPr marL="0" indent="0" algn="ctr">
              <a:buNone/>
              <a:defRPr sz="1600" baseline="0">
                <a:solidFill>
                  <a:schemeClr val="bg1"/>
                </a:solidFill>
                <a:latin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Date, or Customer</a:t>
            </a:r>
            <a:endParaRPr lang="en-US" dirty="0"/>
          </a:p>
        </p:txBody>
      </p:sp>
    </p:spTree>
    <p:extLst>
      <p:ext uri="{BB962C8B-B14F-4D97-AF65-F5344CB8AC3E}">
        <p14:creationId xmlns:p14="http://schemas.microsoft.com/office/powerpoint/2010/main" val="39732019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otnote 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33375" y="685800"/>
            <a:ext cx="4164807" cy="688181"/>
          </a:xfrm>
        </p:spPr>
        <p:txBody>
          <a:bodyPr anchor="ctr" anchorCtr="0"/>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Title</a:t>
            </a:r>
          </a:p>
        </p:txBody>
      </p:sp>
      <p:sp>
        <p:nvSpPr>
          <p:cNvPr id="4" name="Content Placeholder 3"/>
          <p:cNvSpPr>
            <a:spLocks noGrp="1"/>
          </p:cNvSpPr>
          <p:nvPr>
            <p:ph sz="half" idx="2" hasCustomPrompt="1"/>
          </p:nvPr>
        </p:nvSpPr>
        <p:spPr>
          <a:xfrm>
            <a:off x="333375" y="1470025"/>
            <a:ext cx="4164807" cy="5235575"/>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29150" y="685800"/>
            <a:ext cx="4191000" cy="688181"/>
          </a:xfrm>
        </p:spPr>
        <p:txBody>
          <a:bodyPr anchor="ctr" anchorCtr="0"/>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Title </a:t>
            </a:r>
          </a:p>
        </p:txBody>
      </p:sp>
      <p:sp>
        <p:nvSpPr>
          <p:cNvPr id="6" name="Content Placeholder 5"/>
          <p:cNvSpPr>
            <a:spLocks noGrp="1"/>
          </p:cNvSpPr>
          <p:nvPr>
            <p:ph sz="quarter" idx="4" hasCustomPrompt="1"/>
          </p:nvPr>
        </p:nvSpPr>
        <p:spPr>
          <a:xfrm>
            <a:off x="4629150" y="1470025"/>
            <a:ext cx="4191000" cy="5235575"/>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333375" y="0"/>
            <a:ext cx="8486775" cy="682624"/>
          </a:xfrm>
        </p:spPr>
        <p:txBody>
          <a:bodyPr/>
          <a:lstStyle>
            <a:lvl1pPr>
              <a:defRPr b="0"/>
            </a:lvl1pPr>
          </a:lstStyle>
          <a:p>
            <a:r>
              <a:rPr lang="en-US" dirty="0" smtClean="0"/>
              <a:t>Slide Title</a:t>
            </a:r>
            <a:endParaRPr lang="en-US" dirty="0"/>
          </a:p>
        </p:txBody>
      </p:sp>
      <p:sp>
        <p:nvSpPr>
          <p:cNvPr id="7" name="Content Placeholder 4"/>
          <p:cNvSpPr>
            <a:spLocks noGrp="1"/>
          </p:cNvSpPr>
          <p:nvPr>
            <p:ph sz="quarter" idx="10" hasCustomPrompt="1"/>
          </p:nvPr>
        </p:nvSpPr>
        <p:spPr>
          <a:xfrm>
            <a:off x="4720281" y="6548438"/>
            <a:ext cx="4366569" cy="247650"/>
          </a:xfrm>
        </p:spPr>
        <p:txBody>
          <a:bodyPr>
            <a:noAutofit/>
          </a:bodyPr>
          <a:lstStyle>
            <a:lvl1pPr marL="0" indent="0" algn="r">
              <a:buNone/>
              <a:defRPr sz="700"/>
            </a:lvl1pPr>
            <a:lvl2pPr marL="228600" indent="0" algn="l">
              <a:buNone/>
              <a:defRPr sz="700"/>
            </a:lvl2pPr>
            <a:lvl3pPr marL="514350" indent="0" algn="l">
              <a:buNone/>
              <a:defRPr sz="700"/>
            </a:lvl3pPr>
            <a:lvl4pPr marL="914400" indent="0" algn="l">
              <a:buNone/>
              <a:defRPr sz="700"/>
            </a:lvl4pPr>
            <a:lvl5pPr marL="1200150" indent="0" algn="l">
              <a:buNone/>
              <a:defRPr sz="700"/>
            </a:lvl5pPr>
          </a:lstStyle>
          <a:p>
            <a:pPr lvl="0"/>
            <a:r>
              <a:rPr lang="en-US" dirty="0" smtClean="0"/>
              <a:t>Footnote</a:t>
            </a:r>
            <a:endParaRPr lang="en-US" dirty="0"/>
          </a:p>
        </p:txBody>
      </p:sp>
    </p:spTree>
    <p:extLst>
      <p:ext uri="{BB962C8B-B14F-4D97-AF65-F5344CB8AC3E}">
        <p14:creationId xmlns:p14="http://schemas.microsoft.com/office/powerpoint/2010/main" val="421762577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2776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otnote Blank">
    <p:spTree>
      <p:nvGrpSpPr>
        <p:cNvPr id="1" name=""/>
        <p:cNvGrpSpPr/>
        <p:nvPr/>
      </p:nvGrpSpPr>
      <p:grpSpPr>
        <a:xfrm>
          <a:off x="0" y="0"/>
          <a:ext cx="0" cy="0"/>
          <a:chOff x="0" y="0"/>
          <a:chExt cx="0" cy="0"/>
        </a:xfrm>
      </p:grpSpPr>
      <p:sp>
        <p:nvSpPr>
          <p:cNvPr id="3" name="Content Placeholder 4"/>
          <p:cNvSpPr>
            <a:spLocks noGrp="1"/>
          </p:cNvSpPr>
          <p:nvPr>
            <p:ph sz="quarter" idx="10" hasCustomPrompt="1"/>
          </p:nvPr>
        </p:nvSpPr>
        <p:spPr>
          <a:xfrm>
            <a:off x="4720281" y="6548438"/>
            <a:ext cx="4366569" cy="247650"/>
          </a:xfrm>
        </p:spPr>
        <p:txBody>
          <a:bodyPr>
            <a:noAutofit/>
          </a:bodyPr>
          <a:lstStyle>
            <a:lvl1pPr marL="0" indent="0" algn="r">
              <a:buNone/>
              <a:defRPr sz="700"/>
            </a:lvl1pPr>
            <a:lvl2pPr marL="228600" indent="0" algn="l">
              <a:buNone/>
              <a:defRPr sz="700"/>
            </a:lvl2pPr>
            <a:lvl3pPr marL="514350" indent="0" algn="l">
              <a:buNone/>
              <a:defRPr sz="700"/>
            </a:lvl3pPr>
            <a:lvl4pPr marL="914400" indent="0" algn="l">
              <a:buNone/>
              <a:defRPr sz="700"/>
            </a:lvl4pPr>
            <a:lvl5pPr marL="1200150" indent="0" algn="l">
              <a:buNone/>
              <a:defRPr sz="700"/>
            </a:lvl5pPr>
          </a:lstStyle>
          <a:p>
            <a:pPr lvl="0"/>
            <a:r>
              <a:rPr lang="en-US" dirty="0" smtClean="0"/>
              <a:t>Footnote</a:t>
            </a:r>
            <a:endParaRPr lang="en-US" dirty="0"/>
          </a:p>
        </p:txBody>
      </p:sp>
    </p:spTree>
    <p:extLst>
      <p:ext uri="{BB962C8B-B14F-4D97-AF65-F5344CB8AC3E}">
        <p14:creationId xmlns:p14="http://schemas.microsoft.com/office/powerpoint/2010/main" val="30386576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EdwPS Gree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2573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 EdwPS Blu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1" y="1774031"/>
            <a:ext cx="2877636" cy="2528888"/>
          </a:xfrm>
          <a:prstGeom prst="rect">
            <a:avLst/>
          </a:prstGeom>
        </p:spPr>
      </p:pic>
      <p:sp>
        <p:nvSpPr>
          <p:cNvPr id="20" name="Rectangle 19"/>
          <p:cNvSpPr/>
          <p:nvPr userDrawn="1"/>
        </p:nvSpPr>
        <p:spPr>
          <a:xfrm>
            <a:off x="2695575" y="1774031"/>
            <a:ext cx="6448425" cy="2528888"/>
          </a:xfrm>
          <a:prstGeom prst="rect">
            <a:avLst/>
          </a:prstGeom>
          <a:solidFill>
            <a:srgbClr val="86A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9337142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Section Title - EdwPS 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0031"/>
            <a:ext cx="3304032" cy="2532888"/>
          </a:xfrm>
          <a:prstGeom prst="rect">
            <a:avLst/>
          </a:prstGeom>
        </p:spPr>
      </p:pic>
      <p:sp>
        <p:nvSpPr>
          <p:cNvPr id="20" name="Rectangle 19"/>
          <p:cNvSpPr/>
          <p:nvPr userDrawn="1"/>
        </p:nvSpPr>
        <p:spPr>
          <a:xfrm>
            <a:off x="2695575" y="1774031"/>
            <a:ext cx="6448425" cy="2528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4501538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Section Title - EdwPS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3730752" cy="2528888"/>
          </a:xfrm>
          <a:prstGeom prst="rect">
            <a:avLst/>
          </a:prstGeom>
        </p:spPr>
      </p:pic>
      <p:sp>
        <p:nvSpPr>
          <p:cNvPr id="20" name="Rectangle 19"/>
          <p:cNvSpPr/>
          <p:nvPr userDrawn="1"/>
        </p:nvSpPr>
        <p:spPr>
          <a:xfrm>
            <a:off x="2695575" y="1774031"/>
            <a:ext cx="6448425" cy="2528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256939738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 - EdwPS Blu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774030"/>
            <a:ext cx="2968331" cy="2528889"/>
          </a:xfrm>
          <a:prstGeom prst="rect">
            <a:avLst/>
          </a:prstGeom>
        </p:spPr>
      </p:pic>
      <p:sp>
        <p:nvSpPr>
          <p:cNvPr id="20" name="Rectangle 19"/>
          <p:cNvSpPr/>
          <p:nvPr userDrawn="1"/>
        </p:nvSpPr>
        <p:spPr>
          <a:xfrm>
            <a:off x="2695575" y="1774031"/>
            <a:ext cx="6448425" cy="2528888"/>
          </a:xfrm>
          <a:prstGeom prst="rect">
            <a:avLst/>
          </a:prstGeom>
          <a:solidFill>
            <a:srgbClr val="7EA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4735963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Section Title - EdwPS Blu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74031"/>
            <a:ext cx="2768600" cy="2528888"/>
          </a:xfrm>
          <a:prstGeom prst="rect">
            <a:avLst/>
          </a:prstGeom>
        </p:spPr>
      </p:pic>
      <p:sp>
        <p:nvSpPr>
          <p:cNvPr id="20" name="Rectangle 19"/>
          <p:cNvSpPr/>
          <p:nvPr userDrawn="1"/>
        </p:nvSpPr>
        <p:spPr>
          <a:xfrm>
            <a:off x="2695575" y="1774031"/>
            <a:ext cx="6448425" cy="2528888"/>
          </a:xfrm>
          <a:prstGeom prst="rect">
            <a:avLst/>
          </a:prstGeom>
          <a:solidFill>
            <a:srgbClr val="7EA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2027852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 Light Blu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74031"/>
            <a:ext cx="2709333" cy="2528888"/>
          </a:xfrm>
          <a:prstGeom prst="rect">
            <a:avLst/>
          </a:prstGeom>
        </p:spPr>
      </p:pic>
      <p:sp>
        <p:nvSpPr>
          <p:cNvPr id="20" name="Rectangle 19"/>
          <p:cNvSpPr/>
          <p:nvPr userDrawn="1"/>
        </p:nvSpPr>
        <p:spPr>
          <a:xfrm>
            <a:off x="2695575" y="1774031"/>
            <a:ext cx="6448425" cy="2528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23653913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ctivity Slide">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33375" y="0"/>
            <a:ext cx="8486775" cy="682624"/>
          </a:xfrm>
          <a:prstGeom prst="rect">
            <a:avLst/>
          </a:prstGeom>
        </p:spPr>
        <p:txBody>
          <a:bodyPr vert="horz" lIns="91440" tIns="45720" rIns="91440" bIns="45720" rtlCol="0" anchor="ctr">
            <a:normAutofit/>
          </a:bodyPr>
          <a:lstStyle>
            <a:lvl1pPr marL="0" indent="0">
              <a:defRPr/>
            </a:lvl1pPr>
          </a:lstStyle>
          <a:p>
            <a:r>
              <a:rPr lang="en-US" dirty="0" smtClean="0"/>
              <a:t>Slide Title</a:t>
            </a:r>
            <a:endParaRPr lang="en-US" dirty="0"/>
          </a:p>
        </p:txBody>
      </p:sp>
      <p:sp>
        <p:nvSpPr>
          <p:cNvPr id="12" name="Text Placeholder 2"/>
          <p:cNvSpPr>
            <a:spLocks noGrp="1"/>
          </p:cNvSpPr>
          <p:nvPr>
            <p:ph idx="1" hasCustomPrompt="1"/>
          </p:nvPr>
        </p:nvSpPr>
        <p:spPr>
          <a:xfrm>
            <a:off x="333375" y="685800"/>
            <a:ext cx="8486775" cy="6172200"/>
          </a:xfrm>
          <a:prstGeom prst="rect">
            <a:avLst/>
          </a:prstGeom>
        </p:spPr>
        <p:txBody>
          <a:bodyPr vert="horz" lIns="91440" tIns="45720" rIns="91440" bIns="45720" rtlCol="0">
            <a:normAutofit/>
          </a:bodyPr>
          <a:lstStyle>
            <a:lvl1pPr marL="228600" indent="-228600">
              <a:lnSpc>
                <a:spcPct val="110000"/>
              </a:lnSpc>
              <a:buSzPct val="120000"/>
              <a:buFont typeface="Arial" panose="020B0604020202020204" pitchFamily="34" charset="0"/>
              <a:buChar char="•"/>
              <a:defRPr sz="2200" baseline="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First Level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descr="image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56796" y="4693167"/>
            <a:ext cx="1763354" cy="182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5431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Yellow">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774032"/>
            <a:ext cx="2777067" cy="2528888"/>
          </a:xfrm>
          <a:prstGeom prst="rect">
            <a:avLst/>
          </a:prstGeom>
        </p:spPr>
      </p:pic>
      <p:sp>
        <p:nvSpPr>
          <p:cNvPr id="20" name="Rectangle 19"/>
          <p:cNvSpPr/>
          <p:nvPr userDrawn="1"/>
        </p:nvSpPr>
        <p:spPr>
          <a:xfrm>
            <a:off x="2695575" y="1774031"/>
            <a:ext cx="6448425" cy="2528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198650219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 Gre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74031"/>
            <a:ext cx="2794000" cy="2528888"/>
          </a:xfrm>
          <a:prstGeom prst="rect">
            <a:avLst/>
          </a:prstGeom>
        </p:spPr>
      </p:pic>
      <p:sp>
        <p:nvSpPr>
          <p:cNvPr id="7" name="Rectangle 6"/>
          <p:cNvSpPr/>
          <p:nvPr userDrawn="1"/>
        </p:nvSpPr>
        <p:spPr>
          <a:xfrm>
            <a:off x="2695575" y="1774031"/>
            <a:ext cx="6448425" cy="2528888"/>
          </a:xfrm>
          <a:prstGeom prst="rect">
            <a:avLst/>
          </a:prstGeom>
          <a:solidFill>
            <a:srgbClr val="020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01880094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 Light Green ">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757547"/>
            <a:ext cx="2768601" cy="2545371"/>
          </a:xfrm>
          <a:prstGeom prst="rect">
            <a:avLst/>
          </a:prstGeom>
        </p:spPr>
      </p:pic>
      <p:sp>
        <p:nvSpPr>
          <p:cNvPr id="20" name="Rectangle 19"/>
          <p:cNvSpPr/>
          <p:nvPr userDrawn="1"/>
        </p:nvSpPr>
        <p:spPr>
          <a:xfrm>
            <a:off x="2695575" y="1774031"/>
            <a:ext cx="6448425" cy="2528888"/>
          </a:xfrm>
          <a:prstGeom prst="rect">
            <a:avLst/>
          </a:prstGeom>
          <a:solidFill>
            <a:srgbClr val="A6C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4267067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 EdwPS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907792" cy="2532888"/>
          </a:xfrm>
          <a:prstGeom prst="rect">
            <a:avLst/>
          </a:prstGeom>
        </p:spPr>
      </p:pic>
      <p:sp>
        <p:nvSpPr>
          <p:cNvPr id="20" name="Rectangle 19"/>
          <p:cNvSpPr/>
          <p:nvPr userDrawn="1"/>
        </p:nvSpPr>
        <p:spPr>
          <a:xfrm>
            <a:off x="2695575" y="1774031"/>
            <a:ext cx="6448425" cy="2528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7846045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ection Title - EdwPS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907792" cy="2532888"/>
          </a:xfrm>
          <a:prstGeom prst="rect">
            <a:avLst/>
          </a:prstGeom>
        </p:spPr>
      </p:pic>
      <p:sp>
        <p:nvSpPr>
          <p:cNvPr id="5" name="Rectangle 4"/>
          <p:cNvSpPr/>
          <p:nvPr userDrawn="1"/>
        </p:nvSpPr>
        <p:spPr>
          <a:xfrm>
            <a:off x="2695575" y="1774031"/>
            <a:ext cx="6448425" cy="2528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8610877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 EdwPS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880360" cy="2532888"/>
          </a:xfrm>
          <a:prstGeom prst="rect">
            <a:avLst/>
          </a:prstGeom>
        </p:spPr>
      </p:pic>
      <p:sp>
        <p:nvSpPr>
          <p:cNvPr id="7" name="Rectangle 6"/>
          <p:cNvSpPr/>
          <p:nvPr userDrawn="1"/>
        </p:nvSpPr>
        <p:spPr>
          <a:xfrm>
            <a:off x="2695575" y="1774031"/>
            <a:ext cx="6448425" cy="25288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a:solidFill>
            <a:srgbClr val="7C878E"/>
          </a:solidFill>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186391076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ection Title - EdwPS Blu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883408" cy="2532888"/>
          </a:xfrm>
          <a:prstGeom prst="rect">
            <a:avLst/>
          </a:prstGeom>
        </p:spPr>
      </p:pic>
      <p:sp>
        <p:nvSpPr>
          <p:cNvPr id="6" name="Rectangle 5"/>
          <p:cNvSpPr/>
          <p:nvPr userDrawn="1"/>
        </p:nvSpPr>
        <p:spPr>
          <a:xfrm>
            <a:off x="2695575" y="1774031"/>
            <a:ext cx="6448425" cy="25288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53950583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 EdwPS 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880360" cy="2530888"/>
          </a:xfrm>
          <a:prstGeom prst="rect">
            <a:avLst/>
          </a:prstGeom>
        </p:spPr>
      </p:pic>
      <p:sp>
        <p:nvSpPr>
          <p:cNvPr id="7" name="Rectangle 6"/>
          <p:cNvSpPr/>
          <p:nvPr userDrawn="1"/>
        </p:nvSpPr>
        <p:spPr>
          <a:xfrm>
            <a:off x="2695575" y="1774031"/>
            <a:ext cx="6448425" cy="25288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96875952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 Light Blu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2031"/>
            <a:ext cx="2880360" cy="2532888"/>
          </a:xfrm>
          <a:prstGeom prst="rect">
            <a:avLst/>
          </a:prstGeom>
        </p:spPr>
      </p:pic>
      <p:sp>
        <p:nvSpPr>
          <p:cNvPr id="20" name="Rectangle 19"/>
          <p:cNvSpPr/>
          <p:nvPr userDrawn="1"/>
        </p:nvSpPr>
        <p:spPr>
          <a:xfrm>
            <a:off x="2695575" y="1774031"/>
            <a:ext cx="6448425" cy="2528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39123123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 Yellow">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889504" cy="2530888"/>
          </a:xfrm>
          <a:prstGeom prst="rect">
            <a:avLst/>
          </a:prstGeom>
        </p:spPr>
      </p:pic>
      <p:sp>
        <p:nvSpPr>
          <p:cNvPr id="6" name="Rectangle 5"/>
          <p:cNvSpPr/>
          <p:nvPr userDrawn="1"/>
        </p:nvSpPr>
        <p:spPr>
          <a:xfrm>
            <a:off x="2695575" y="1774031"/>
            <a:ext cx="6448425" cy="2528888"/>
          </a:xfrm>
          <a:prstGeom prst="rect">
            <a:avLst/>
          </a:prstGeom>
          <a:solidFill>
            <a:srgbClr val="A6C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24364471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33375" y="0"/>
            <a:ext cx="8486775" cy="682624"/>
          </a:xfrm>
          <a:prstGeom prst="rect">
            <a:avLst/>
          </a:prstGeom>
        </p:spPr>
        <p:txBody>
          <a:bodyPr vert="horz" lIns="91440" tIns="45720" rIns="91440" bIns="45720" rtlCol="0" anchor="ctr">
            <a:normAutofit/>
          </a:bodyPr>
          <a:lstStyle>
            <a:lvl1pPr marL="0" indent="0">
              <a:defRPr/>
            </a:lvl1pPr>
          </a:lstStyle>
          <a:p>
            <a:r>
              <a:rPr lang="en-US" dirty="0" smtClean="0"/>
              <a:t>Slide Title</a:t>
            </a:r>
            <a:endParaRPr lang="en-US" dirty="0"/>
          </a:p>
        </p:txBody>
      </p:sp>
      <p:sp>
        <p:nvSpPr>
          <p:cNvPr id="12" name="Text Placeholder 2"/>
          <p:cNvSpPr>
            <a:spLocks noGrp="1"/>
          </p:cNvSpPr>
          <p:nvPr>
            <p:ph idx="1" hasCustomPrompt="1"/>
          </p:nvPr>
        </p:nvSpPr>
        <p:spPr>
          <a:xfrm>
            <a:off x="333375" y="685800"/>
            <a:ext cx="8486775" cy="6172200"/>
          </a:xfrm>
          <a:prstGeom prst="rect">
            <a:avLst/>
          </a:prstGeom>
        </p:spPr>
        <p:txBody>
          <a:bodyPr vert="horz" lIns="91440" tIns="45720" rIns="91440" bIns="45720" rtlCol="0">
            <a:normAutofit/>
          </a:bodyPr>
          <a:lstStyle>
            <a:lvl1pPr marL="228600" indent="-228600">
              <a:lnSpc>
                <a:spcPct val="110000"/>
              </a:lnSpc>
              <a:buSzPct val="120000"/>
              <a:buFont typeface="Arial" panose="020B0604020202020204" pitchFamily="34" charset="0"/>
              <a:buChar char="•"/>
              <a:defRPr sz="2200" baseline="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First Level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609745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 Yellow">
    <p:spTree>
      <p:nvGrpSpPr>
        <p:cNvPr id="1" name=""/>
        <p:cNvGrpSpPr/>
        <p:nvPr/>
      </p:nvGrpSpPr>
      <p:grpSpPr>
        <a:xfrm>
          <a:off x="0" y="0"/>
          <a:ext cx="0" cy="0"/>
          <a:chOff x="0" y="0"/>
          <a:chExt cx="0" cy="0"/>
        </a:xfrm>
      </p:grpSpPr>
      <p:pic>
        <p:nvPicPr>
          <p:cNvPr id="6" name="Picture 5"/>
          <p:cNvPicPr preferRelativeResize="0">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74031"/>
            <a:ext cx="2865616" cy="2528888"/>
          </a:xfrm>
          <a:prstGeom prst="rect">
            <a:avLst/>
          </a:prstGeom>
        </p:spPr>
      </p:pic>
      <p:sp>
        <p:nvSpPr>
          <p:cNvPr id="20" name="Rectangle 19"/>
          <p:cNvSpPr/>
          <p:nvPr userDrawn="1"/>
        </p:nvSpPr>
        <p:spPr>
          <a:xfrm>
            <a:off x="2695575" y="1774031"/>
            <a:ext cx="6448425" cy="2528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2299" y="2371725"/>
            <a:ext cx="5514976" cy="1704975"/>
          </a:xfrm>
        </p:spPr>
        <p:txBody>
          <a:bodyPr anchor="t" anchorCtr="0">
            <a:normAutofit/>
          </a:bodyPr>
          <a:lstStyle>
            <a:lvl1pPr algn="l">
              <a:defRPr sz="3200" b="0" baseline="0">
                <a:solidFill>
                  <a:schemeClr val="bg1"/>
                </a:solidFill>
                <a:latin typeface="Oswald" panose="02000503000000000000" pitchFamily="2" charset="0"/>
              </a:defRPr>
            </a:lvl1pPr>
          </a:lstStyle>
          <a:p>
            <a:r>
              <a:rPr lang="en-US" dirty="0" smtClean="0"/>
              <a:t>Section Title</a:t>
            </a:r>
            <a:endParaRPr lang="en-US" dirty="0"/>
          </a:p>
        </p:txBody>
      </p:sp>
    </p:spTree>
    <p:extLst>
      <p:ext uri="{BB962C8B-B14F-4D97-AF65-F5344CB8AC3E}">
        <p14:creationId xmlns:p14="http://schemas.microsoft.com/office/powerpoint/2010/main" val="292648539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Contact Information">
    <p:spTree>
      <p:nvGrpSpPr>
        <p:cNvPr id="1" name=""/>
        <p:cNvGrpSpPr/>
        <p:nvPr/>
      </p:nvGrpSpPr>
      <p:grpSpPr>
        <a:xfrm>
          <a:off x="0" y="0"/>
          <a:ext cx="0" cy="0"/>
          <a:chOff x="0" y="0"/>
          <a:chExt cx="0" cy="0"/>
        </a:xfrm>
      </p:grpSpPr>
      <p:sp>
        <p:nvSpPr>
          <p:cNvPr id="9" name="Rectangle 8"/>
          <p:cNvSpPr/>
          <p:nvPr userDrawn="1"/>
        </p:nvSpPr>
        <p:spPr>
          <a:xfrm>
            <a:off x="0" y="4735777"/>
            <a:ext cx="9144000" cy="2122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4763" y="1381125"/>
            <a:ext cx="783857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hasCustomPrompt="1"/>
          </p:nvPr>
        </p:nvSpPr>
        <p:spPr>
          <a:xfrm>
            <a:off x="2" y="2396424"/>
            <a:ext cx="9143998" cy="867118"/>
          </a:xfrm>
          <a:noFill/>
          <a:ln>
            <a:noFill/>
          </a:ln>
        </p:spPr>
        <p:txBody>
          <a:bodyPr anchor="ctr" anchorCtr="0">
            <a:normAutofit/>
          </a:bodyPr>
          <a:lstStyle>
            <a:lvl1pPr algn="ctr">
              <a:defRPr sz="2800" b="0" baseline="0">
                <a:solidFill>
                  <a:schemeClr val="accent1"/>
                </a:solidFill>
                <a:latin typeface="Oswald" panose="02000503000000000000" pitchFamily="2" charset="0"/>
              </a:defRPr>
            </a:lvl1pPr>
          </a:lstStyle>
          <a:p>
            <a:r>
              <a:rPr lang="en-US" dirty="0" smtClean="0"/>
              <a:t>Presenter Name</a:t>
            </a:r>
            <a:endParaRPr lang="en-US" dirty="0"/>
          </a:p>
        </p:txBody>
      </p:sp>
      <p:sp>
        <p:nvSpPr>
          <p:cNvPr id="3" name="Subtitle 2"/>
          <p:cNvSpPr>
            <a:spLocks noGrp="1"/>
          </p:cNvSpPr>
          <p:nvPr userDrawn="1">
            <p:ph type="subTitle" idx="1" hasCustomPrompt="1"/>
          </p:nvPr>
        </p:nvSpPr>
        <p:spPr>
          <a:xfrm>
            <a:off x="2113365" y="3316155"/>
            <a:ext cx="4917270" cy="742761"/>
          </a:xfrm>
        </p:spPr>
        <p:txBody>
          <a:bodyPr anchor="ctr" anchorCtr="0">
            <a:normAutofit/>
          </a:bodyPr>
          <a:lstStyle>
            <a:lvl1pPr marL="0" indent="0" algn="ctr">
              <a:lnSpc>
                <a:spcPct val="100000"/>
              </a:lnSpc>
              <a:buNone/>
              <a:defRPr sz="1600" baseline="0">
                <a:solidFill>
                  <a:schemeClr val="accent1"/>
                </a:solidFill>
                <a:latin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Name@EdwPS.com</a:t>
            </a:r>
            <a:br>
              <a:rPr lang="en-US" dirty="0" smtClean="0"/>
            </a:br>
            <a:r>
              <a:rPr lang="en-US" dirty="0" smtClean="0"/>
              <a:t>443.561.XXXX</a:t>
            </a:r>
            <a:endParaRPr lang="en-US" dirty="0"/>
          </a:p>
        </p:txBody>
      </p:sp>
      <p:grpSp>
        <p:nvGrpSpPr>
          <p:cNvPr id="4" name="Group 3"/>
          <p:cNvGrpSpPr/>
          <p:nvPr userDrawn="1"/>
        </p:nvGrpSpPr>
        <p:grpSpPr>
          <a:xfrm>
            <a:off x="2906973" y="5927725"/>
            <a:ext cx="6237027" cy="930275"/>
            <a:chOff x="2906973" y="5927725"/>
            <a:chExt cx="6237027" cy="930275"/>
          </a:xfrm>
        </p:grpSpPr>
        <p:sp>
          <p:nvSpPr>
            <p:cNvPr id="14" name="Rectangle 13"/>
            <p:cNvSpPr/>
            <p:nvPr userDrawn="1"/>
          </p:nvSpPr>
          <p:spPr>
            <a:xfrm>
              <a:off x="2906973" y="5962650"/>
              <a:ext cx="6237027" cy="8953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 name="TextBox 14"/>
            <p:cNvSpPr txBox="1"/>
            <p:nvPr userDrawn="1"/>
          </p:nvSpPr>
          <p:spPr>
            <a:xfrm>
              <a:off x="3154623" y="6099561"/>
              <a:ext cx="3985147" cy="502702"/>
            </a:xfrm>
            <a:prstGeom prst="rect">
              <a:avLst/>
            </a:prstGeom>
            <a:noFill/>
          </p:spPr>
          <p:txBody>
            <a:bodyPr wrap="square" rtlCol="0">
              <a:spAutoFit/>
            </a:bodyPr>
            <a:lstStyle/>
            <a:p>
              <a:pPr algn="r">
                <a:lnSpc>
                  <a:spcPts val="1600"/>
                </a:lnSpc>
              </a:pPr>
              <a:r>
                <a:rPr lang="en-US" sz="1200" dirty="0" smtClean="0">
                  <a:solidFill>
                    <a:schemeClr val="bg1"/>
                  </a:solidFill>
                  <a:latin typeface="Lato" panose="020F0502020204030203" pitchFamily="34" charset="0"/>
                </a:rPr>
                <a:t>6085 Marshalee</a:t>
              </a:r>
              <a:r>
                <a:rPr lang="en-US" sz="1200" baseline="0" dirty="0" smtClean="0">
                  <a:solidFill>
                    <a:schemeClr val="bg1"/>
                  </a:solidFill>
                  <a:latin typeface="Lato" panose="020F0502020204030203" pitchFamily="34" charset="0"/>
                </a:rPr>
                <a:t> Drive, Suite 140, Elkridge, MD 21075</a:t>
              </a:r>
              <a:br>
                <a:rPr lang="en-US" sz="1200" baseline="0" dirty="0" smtClean="0">
                  <a:solidFill>
                    <a:schemeClr val="bg1"/>
                  </a:solidFill>
                  <a:latin typeface="Lato" panose="020F0502020204030203" pitchFamily="34" charset="0"/>
                </a:rPr>
              </a:br>
              <a:r>
                <a:rPr lang="en-US" sz="1200" baseline="0" dirty="0" smtClean="0">
                  <a:solidFill>
                    <a:schemeClr val="bg1"/>
                  </a:solidFill>
                  <a:latin typeface="Lato" panose="020F0502020204030203" pitchFamily="34" charset="0"/>
                </a:rPr>
                <a:t>800.556.2506  |  </a:t>
              </a:r>
              <a:r>
                <a:rPr lang="en-US" sz="1200" b="1" baseline="0" dirty="0" smtClean="0">
                  <a:solidFill>
                    <a:schemeClr val="bg1"/>
                  </a:solidFill>
                  <a:latin typeface="Lato" panose="020F0502020204030203" pitchFamily="34" charset="0"/>
                </a:rPr>
                <a:t>www.EdwPS.com</a:t>
              </a:r>
              <a:endParaRPr lang="en-US" sz="1200" b="1" dirty="0">
                <a:solidFill>
                  <a:schemeClr val="bg1"/>
                </a:solidFill>
                <a:latin typeface="Lato" panose="020F0502020204030203" pitchFamily="34" charset="0"/>
              </a:endParaRPr>
            </a:p>
          </p:txBody>
        </p:sp>
        <p:sp>
          <p:nvSpPr>
            <p:cNvPr id="16" name="Rectangle 15"/>
            <p:cNvSpPr/>
            <p:nvPr userDrawn="1"/>
          </p:nvSpPr>
          <p:spPr>
            <a:xfrm>
              <a:off x="2906973" y="5927725"/>
              <a:ext cx="6237027" cy="45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userDrawn="1"/>
          </p:nvSpPr>
          <p:spPr>
            <a:xfrm>
              <a:off x="5753100" y="6630533"/>
              <a:ext cx="3390900" cy="215444"/>
            </a:xfrm>
            <a:prstGeom prst="rect">
              <a:avLst/>
            </a:prstGeom>
            <a:noFill/>
          </p:spPr>
          <p:txBody>
            <a:bodyPr wrap="square" rtlCol="0">
              <a:spAutoFit/>
            </a:bodyPr>
            <a:lstStyle/>
            <a:p>
              <a:pPr algn="r"/>
              <a:r>
                <a:rPr lang="en-US" sz="800" i="1" dirty="0" smtClean="0">
                  <a:solidFill>
                    <a:schemeClr val="bg1"/>
                  </a:solidFill>
                  <a:latin typeface="Lato" panose="020F0502020204030203" pitchFamily="34" charset="0"/>
                </a:rPr>
                <a:t>This presentation is proprietary</a:t>
              </a:r>
              <a:r>
                <a:rPr lang="en-US" sz="800" i="1" baseline="0" dirty="0" smtClean="0">
                  <a:solidFill>
                    <a:schemeClr val="bg1"/>
                  </a:solidFill>
                  <a:latin typeface="Lato" panose="020F0502020204030203" pitchFamily="34" charset="0"/>
                </a:rPr>
                <a:t> to Edwards Performance Solutions</a:t>
              </a:r>
              <a:endParaRPr lang="en-US" sz="800" i="1" dirty="0">
                <a:solidFill>
                  <a:schemeClr val="bg1"/>
                </a:solidFill>
                <a:latin typeface="Lato" panose="020F0502020204030203" pitchFamily="34" charset="0"/>
              </a:endParaRPr>
            </a:p>
          </p:txBody>
        </p:sp>
      </p:grpSp>
      <p:sp>
        <p:nvSpPr>
          <p:cNvPr id="18" name="Rectangle 17"/>
          <p:cNvSpPr/>
          <p:nvPr userDrawn="1"/>
        </p:nvSpPr>
        <p:spPr>
          <a:xfrm>
            <a:off x="0" y="0"/>
            <a:ext cx="7833815" cy="1381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477668" y="344182"/>
            <a:ext cx="2019864" cy="584775"/>
          </a:xfrm>
          <a:prstGeom prst="rect">
            <a:avLst/>
          </a:prstGeom>
          <a:noFill/>
        </p:spPr>
        <p:txBody>
          <a:bodyPr wrap="square" rtlCol="0">
            <a:spAutoFit/>
          </a:bodyPr>
          <a:lstStyle/>
          <a:p>
            <a:r>
              <a:rPr lang="en-US" sz="3200" dirty="0" smtClean="0">
                <a:solidFill>
                  <a:schemeClr val="bg1"/>
                </a:solidFill>
                <a:latin typeface="Oswald" panose="02000503000000000000" pitchFamily="2" charset="0"/>
              </a:rPr>
              <a:t>Let’s Talk.</a:t>
            </a:r>
            <a:endParaRPr lang="en-US" sz="3200" dirty="0">
              <a:solidFill>
                <a:schemeClr val="bg1"/>
              </a:solidFill>
              <a:latin typeface="Oswald" panose="02000503000000000000" pitchFamily="2" charset="0"/>
            </a:endParaRPr>
          </a:p>
        </p:txBody>
      </p:sp>
      <p:sp>
        <p:nvSpPr>
          <p:cNvPr id="20" name="TextBox 19"/>
          <p:cNvSpPr txBox="1"/>
          <p:nvPr userDrawn="1"/>
        </p:nvSpPr>
        <p:spPr>
          <a:xfrm>
            <a:off x="2603596" y="471461"/>
            <a:ext cx="4844954" cy="615553"/>
          </a:xfrm>
          <a:prstGeom prst="rect">
            <a:avLst/>
          </a:prstGeom>
          <a:noFill/>
        </p:spPr>
        <p:txBody>
          <a:bodyPr wrap="square" rtlCol="0">
            <a:spAutoFit/>
          </a:bodyPr>
          <a:lstStyle/>
          <a:p>
            <a:r>
              <a:rPr lang="en-US" sz="1600" i="1" dirty="0" smtClean="0">
                <a:latin typeface="Lato" panose="020F0502020204030203" pitchFamily="34" charset="0"/>
              </a:rPr>
              <a:t>To learn</a:t>
            </a:r>
            <a:r>
              <a:rPr lang="en-US" sz="1600" i="1" baseline="0" dirty="0" smtClean="0">
                <a:latin typeface="Lato" panose="020F0502020204030203" pitchFamily="34" charset="0"/>
              </a:rPr>
              <a:t> about how we can help your organization,</a:t>
            </a:r>
            <a:br>
              <a:rPr lang="en-US" sz="1600" i="1" baseline="0" dirty="0" smtClean="0">
                <a:latin typeface="Lato" panose="020F0502020204030203" pitchFamily="34" charset="0"/>
              </a:rPr>
            </a:br>
            <a:r>
              <a:rPr lang="en-US" sz="1600" i="1" baseline="0" dirty="0" smtClean="0">
                <a:latin typeface="Lato" panose="020F0502020204030203" pitchFamily="34" charset="0"/>
              </a:rPr>
              <a:t>please contact us</a:t>
            </a:r>
            <a:r>
              <a:rPr lang="en-US" sz="1800" i="1" baseline="0" dirty="0" smtClean="0">
                <a:latin typeface="Lato" panose="020F0502020204030203" pitchFamily="34" charset="0"/>
              </a:rPr>
              <a:t>. </a:t>
            </a:r>
            <a:endParaRPr lang="en-US" sz="1800" i="1" dirty="0">
              <a:latin typeface="Lato" panose="020F0502020204030203" pitchFamily="34" charset="0"/>
            </a:endParaRPr>
          </a:p>
        </p:txBody>
      </p:sp>
      <p:pic>
        <p:nvPicPr>
          <p:cNvPr id="21" name="Picture 20">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400346" y="6238421"/>
            <a:ext cx="259898" cy="259898"/>
          </a:xfrm>
          <a:prstGeom prst="rect">
            <a:avLst/>
          </a:prstGeom>
        </p:spPr>
      </p:pic>
      <p:pic>
        <p:nvPicPr>
          <p:cNvPr id="22" name="Picture 21">
            <a:hlinkClick r:id="rId4"/>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792992" y="6238421"/>
            <a:ext cx="259898" cy="259898"/>
          </a:xfrm>
          <a:prstGeom prst="rect">
            <a:avLst/>
          </a:prstGeom>
        </p:spPr>
      </p:pic>
      <p:pic>
        <p:nvPicPr>
          <p:cNvPr id="23" name="Picture 22">
            <a:hlinkClick r:id="rId6"/>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182776" y="6234566"/>
            <a:ext cx="259898" cy="259898"/>
          </a:xfrm>
          <a:prstGeom prst="rect">
            <a:avLst/>
          </a:prstGeom>
        </p:spPr>
      </p:pic>
    </p:spTree>
    <p:extLst>
      <p:ext uri="{BB962C8B-B14F-4D97-AF65-F5344CB8AC3E}">
        <p14:creationId xmlns:p14="http://schemas.microsoft.com/office/powerpoint/2010/main" val="163582109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Contact Information - Internal">
    <p:spTree>
      <p:nvGrpSpPr>
        <p:cNvPr id="1" name=""/>
        <p:cNvGrpSpPr/>
        <p:nvPr/>
      </p:nvGrpSpPr>
      <p:grpSpPr>
        <a:xfrm>
          <a:off x="0" y="0"/>
          <a:ext cx="0" cy="0"/>
          <a:chOff x="0" y="0"/>
          <a:chExt cx="0" cy="0"/>
        </a:xfrm>
      </p:grpSpPr>
      <p:sp>
        <p:nvSpPr>
          <p:cNvPr id="9" name="Rectangle 8"/>
          <p:cNvSpPr/>
          <p:nvPr userDrawn="1"/>
        </p:nvSpPr>
        <p:spPr>
          <a:xfrm>
            <a:off x="0" y="4735777"/>
            <a:ext cx="9144000" cy="2122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4763" y="1381125"/>
            <a:ext cx="783857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ctrTitle" hasCustomPrompt="1"/>
          </p:nvPr>
        </p:nvSpPr>
        <p:spPr>
          <a:xfrm>
            <a:off x="2" y="2396424"/>
            <a:ext cx="9143998" cy="867118"/>
          </a:xfrm>
          <a:noFill/>
          <a:ln>
            <a:noFill/>
          </a:ln>
        </p:spPr>
        <p:txBody>
          <a:bodyPr anchor="ctr" anchorCtr="0">
            <a:normAutofit/>
          </a:bodyPr>
          <a:lstStyle>
            <a:lvl1pPr algn="ctr">
              <a:defRPr sz="2800" b="0" baseline="0">
                <a:solidFill>
                  <a:schemeClr val="accent1"/>
                </a:solidFill>
                <a:latin typeface="Oswald" panose="02000503000000000000" pitchFamily="2" charset="0"/>
              </a:defRPr>
            </a:lvl1pPr>
          </a:lstStyle>
          <a:p>
            <a:r>
              <a:rPr lang="en-US" dirty="0" smtClean="0"/>
              <a:t>Presenter Name</a:t>
            </a:r>
            <a:endParaRPr lang="en-US" dirty="0"/>
          </a:p>
        </p:txBody>
      </p:sp>
      <p:sp>
        <p:nvSpPr>
          <p:cNvPr id="3" name="Subtitle 2"/>
          <p:cNvSpPr>
            <a:spLocks noGrp="1"/>
          </p:cNvSpPr>
          <p:nvPr userDrawn="1">
            <p:ph type="subTitle" idx="1" hasCustomPrompt="1"/>
          </p:nvPr>
        </p:nvSpPr>
        <p:spPr>
          <a:xfrm>
            <a:off x="2113365" y="3316155"/>
            <a:ext cx="4917270" cy="742761"/>
          </a:xfrm>
        </p:spPr>
        <p:txBody>
          <a:bodyPr anchor="ctr" anchorCtr="0">
            <a:normAutofit/>
          </a:bodyPr>
          <a:lstStyle>
            <a:lvl1pPr marL="0" indent="0" algn="ctr">
              <a:lnSpc>
                <a:spcPct val="100000"/>
              </a:lnSpc>
              <a:buNone/>
              <a:defRPr sz="1600" baseline="0">
                <a:solidFill>
                  <a:schemeClr val="accent1"/>
                </a:solidFill>
                <a:latin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Name@EdwPS.com</a:t>
            </a:r>
            <a:br>
              <a:rPr lang="en-US" dirty="0" smtClean="0"/>
            </a:br>
            <a:r>
              <a:rPr lang="en-US" dirty="0" smtClean="0"/>
              <a:t>443.561.XXXX</a:t>
            </a:r>
            <a:endParaRPr lang="en-US" dirty="0"/>
          </a:p>
        </p:txBody>
      </p:sp>
      <p:grpSp>
        <p:nvGrpSpPr>
          <p:cNvPr id="4" name="Group 3"/>
          <p:cNvGrpSpPr/>
          <p:nvPr userDrawn="1"/>
        </p:nvGrpSpPr>
        <p:grpSpPr>
          <a:xfrm>
            <a:off x="2906973" y="5927725"/>
            <a:ext cx="6237027" cy="930275"/>
            <a:chOff x="2906973" y="5927725"/>
            <a:chExt cx="6237027" cy="930275"/>
          </a:xfrm>
        </p:grpSpPr>
        <p:sp>
          <p:nvSpPr>
            <p:cNvPr id="14" name="Rectangle 13"/>
            <p:cNvSpPr/>
            <p:nvPr userDrawn="1"/>
          </p:nvSpPr>
          <p:spPr>
            <a:xfrm>
              <a:off x="2906973" y="5962650"/>
              <a:ext cx="6237027" cy="89535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 name="TextBox 14"/>
            <p:cNvSpPr txBox="1"/>
            <p:nvPr userDrawn="1"/>
          </p:nvSpPr>
          <p:spPr>
            <a:xfrm>
              <a:off x="3154623" y="6099561"/>
              <a:ext cx="3985147" cy="502702"/>
            </a:xfrm>
            <a:prstGeom prst="rect">
              <a:avLst/>
            </a:prstGeom>
            <a:noFill/>
          </p:spPr>
          <p:txBody>
            <a:bodyPr wrap="square" rtlCol="0">
              <a:spAutoFit/>
            </a:bodyPr>
            <a:lstStyle/>
            <a:p>
              <a:pPr algn="r">
                <a:lnSpc>
                  <a:spcPts val="1600"/>
                </a:lnSpc>
              </a:pPr>
              <a:r>
                <a:rPr lang="en-US" sz="1200" dirty="0" smtClean="0">
                  <a:solidFill>
                    <a:schemeClr val="bg1"/>
                  </a:solidFill>
                  <a:latin typeface="Lato" panose="020F0502020204030203" pitchFamily="34" charset="0"/>
                </a:rPr>
                <a:t>6085 Marshalee</a:t>
              </a:r>
              <a:r>
                <a:rPr lang="en-US" sz="1200" baseline="0" dirty="0" smtClean="0">
                  <a:solidFill>
                    <a:schemeClr val="bg1"/>
                  </a:solidFill>
                  <a:latin typeface="Lato" panose="020F0502020204030203" pitchFamily="34" charset="0"/>
                </a:rPr>
                <a:t> Drive, Suite 140, Elkridge, MD 21075</a:t>
              </a:r>
              <a:br>
                <a:rPr lang="en-US" sz="1200" baseline="0" dirty="0" smtClean="0">
                  <a:solidFill>
                    <a:schemeClr val="bg1"/>
                  </a:solidFill>
                  <a:latin typeface="Lato" panose="020F0502020204030203" pitchFamily="34" charset="0"/>
                </a:rPr>
              </a:br>
              <a:r>
                <a:rPr lang="en-US" sz="1200" baseline="0" dirty="0" smtClean="0">
                  <a:solidFill>
                    <a:schemeClr val="bg1"/>
                  </a:solidFill>
                  <a:latin typeface="Lato" panose="020F0502020204030203" pitchFamily="34" charset="0"/>
                </a:rPr>
                <a:t>800.556.2506  |  </a:t>
              </a:r>
              <a:r>
                <a:rPr lang="en-US" sz="1200" b="1" baseline="0" dirty="0" smtClean="0">
                  <a:solidFill>
                    <a:schemeClr val="bg1"/>
                  </a:solidFill>
                  <a:latin typeface="Lato" panose="020F0502020204030203" pitchFamily="34" charset="0"/>
                </a:rPr>
                <a:t>www.EdwPS.com</a:t>
              </a:r>
              <a:endParaRPr lang="en-US" sz="1200" b="1" dirty="0">
                <a:solidFill>
                  <a:schemeClr val="bg1"/>
                </a:solidFill>
                <a:latin typeface="Lato" panose="020F0502020204030203" pitchFamily="34" charset="0"/>
              </a:endParaRPr>
            </a:p>
          </p:txBody>
        </p:sp>
        <p:sp>
          <p:nvSpPr>
            <p:cNvPr id="16" name="Rectangle 15"/>
            <p:cNvSpPr/>
            <p:nvPr userDrawn="1"/>
          </p:nvSpPr>
          <p:spPr>
            <a:xfrm>
              <a:off x="2906973" y="5927725"/>
              <a:ext cx="6237027" cy="45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userDrawn="1"/>
          </p:nvSpPr>
          <p:spPr>
            <a:xfrm>
              <a:off x="5753100" y="6630533"/>
              <a:ext cx="3390900" cy="215444"/>
            </a:xfrm>
            <a:prstGeom prst="rect">
              <a:avLst/>
            </a:prstGeom>
            <a:noFill/>
          </p:spPr>
          <p:txBody>
            <a:bodyPr wrap="square" rtlCol="0">
              <a:spAutoFit/>
            </a:bodyPr>
            <a:lstStyle/>
            <a:p>
              <a:pPr algn="r"/>
              <a:r>
                <a:rPr lang="en-US" sz="800" i="1" dirty="0" smtClean="0">
                  <a:solidFill>
                    <a:schemeClr val="bg1"/>
                  </a:solidFill>
                  <a:latin typeface="Lato" panose="020F0502020204030203" pitchFamily="34" charset="0"/>
                </a:rPr>
                <a:t>This presentation is proprietary</a:t>
              </a:r>
              <a:r>
                <a:rPr lang="en-US" sz="800" i="1" baseline="0" dirty="0" smtClean="0">
                  <a:solidFill>
                    <a:schemeClr val="bg1"/>
                  </a:solidFill>
                  <a:latin typeface="Lato" panose="020F0502020204030203" pitchFamily="34" charset="0"/>
                </a:rPr>
                <a:t> to Edwards Performance Solutions</a:t>
              </a:r>
              <a:endParaRPr lang="en-US" sz="800" i="1" dirty="0">
                <a:solidFill>
                  <a:schemeClr val="bg1"/>
                </a:solidFill>
                <a:latin typeface="Lato" panose="020F0502020204030203" pitchFamily="34" charset="0"/>
              </a:endParaRPr>
            </a:p>
          </p:txBody>
        </p:sp>
      </p:grpSp>
      <p:grpSp>
        <p:nvGrpSpPr>
          <p:cNvPr id="5" name="Group 4"/>
          <p:cNvGrpSpPr/>
          <p:nvPr userDrawn="1"/>
        </p:nvGrpSpPr>
        <p:grpSpPr>
          <a:xfrm>
            <a:off x="0" y="0"/>
            <a:ext cx="7833815" cy="1381125"/>
            <a:chOff x="0" y="0"/>
            <a:chExt cx="7833815" cy="1381125"/>
          </a:xfrm>
        </p:grpSpPr>
        <p:sp>
          <p:nvSpPr>
            <p:cNvPr id="18" name="Rectangle 17"/>
            <p:cNvSpPr/>
            <p:nvPr userDrawn="1"/>
          </p:nvSpPr>
          <p:spPr>
            <a:xfrm>
              <a:off x="0" y="0"/>
              <a:ext cx="7833815" cy="1381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477668" y="344182"/>
              <a:ext cx="2019864" cy="584775"/>
            </a:xfrm>
            <a:prstGeom prst="rect">
              <a:avLst/>
            </a:prstGeom>
            <a:noFill/>
          </p:spPr>
          <p:txBody>
            <a:bodyPr wrap="square" rtlCol="0">
              <a:spAutoFit/>
            </a:bodyPr>
            <a:lstStyle/>
            <a:p>
              <a:r>
                <a:rPr lang="en-US" sz="3200" dirty="0" smtClean="0">
                  <a:solidFill>
                    <a:schemeClr val="bg1"/>
                  </a:solidFill>
                  <a:latin typeface="Oswald" panose="02000503000000000000" pitchFamily="2" charset="0"/>
                </a:rPr>
                <a:t>Questions?</a:t>
              </a:r>
              <a:endParaRPr lang="en-US" sz="3200" dirty="0">
                <a:solidFill>
                  <a:schemeClr val="bg1"/>
                </a:solidFill>
                <a:latin typeface="Oswald" panose="02000503000000000000" pitchFamily="2" charset="0"/>
              </a:endParaRPr>
            </a:p>
          </p:txBody>
        </p:sp>
        <p:sp>
          <p:nvSpPr>
            <p:cNvPr id="20" name="TextBox 19"/>
            <p:cNvSpPr txBox="1"/>
            <p:nvPr userDrawn="1"/>
          </p:nvSpPr>
          <p:spPr>
            <a:xfrm>
              <a:off x="2603596" y="471461"/>
              <a:ext cx="4844954" cy="615553"/>
            </a:xfrm>
            <a:prstGeom prst="rect">
              <a:avLst/>
            </a:prstGeom>
            <a:noFill/>
          </p:spPr>
          <p:txBody>
            <a:bodyPr wrap="square" rtlCol="0">
              <a:spAutoFit/>
            </a:bodyPr>
            <a:lstStyle/>
            <a:p>
              <a:r>
                <a:rPr lang="en-US" sz="1600" i="1" dirty="0" smtClean="0">
                  <a:latin typeface="Lato" panose="020F0502020204030203" pitchFamily="34" charset="0"/>
                </a:rPr>
                <a:t>To learn</a:t>
              </a:r>
              <a:r>
                <a:rPr lang="en-US" sz="1600" i="1" baseline="0" dirty="0" smtClean="0">
                  <a:latin typeface="Lato" panose="020F0502020204030203" pitchFamily="34" charset="0"/>
                </a:rPr>
                <a:t> more about the topic of this presentation,</a:t>
              </a:r>
              <a:br>
                <a:rPr lang="en-US" sz="1600" i="1" baseline="0" dirty="0" smtClean="0">
                  <a:latin typeface="Lato" panose="020F0502020204030203" pitchFamily="34" charset="0"/>
                </a:rPr>
              </a:br>
              <a:r>
                <a:rPr lang="en-US" sz="1600" i="1" baseline="0" dirty="0" smtClean="0">
                  <a:latin typeface="Lato" panose="020F0502020204030203" pitchFamily="34" charset="0"/>
                </a:rPr>
                <a:t>please contact…</a:t>
              </a:r>
              <a:r>
                <a:rPr lang="en-US" sz="1800" i="1" baseline="0" dirty="0" smtClean="0">
                  <a:latin typeface="Lato" panose="020F0502020204030203" pitchFamily="34" charset="0"/>
                </a:rPr>
                <a:t> </a:t>
              </a:r>
              <a:endParaRPr lang="en-US" sz="1800" i="1" dirty="0">
                <a:latin typeface="Lato" panose="020F0502020204030203" pitchFamily="34" charset="0"/>
              </a:endParaRPr>
            </a:p>
          </p:txBody>
        </p:sp>
      </p:grpSp>
      <p:pic>
        <p:nvPicPr>
          <p:cNvPr id="21" name="Picture 20">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400346" y="6238421"/>
            <a:ext cx="259898" cy="259898"/>
          </a:xfrm>
          <a:prstGeom prst="rect">
            <a:avLst/>
          </a:prstGeom>
        </p:spPr>
      </p:pic>
      <p:pic>
        <p:nvPicPr>
          <p:cNvPr id="22" name="Picture 21">
            <a:hlinkClick r:id="rId4"/>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792992" y="6238421"/>
            <a:ext cx="259898" cy="259898"/>
          </a:xfrm>
          <a:prstGeom prst="rect">
            <a:avLst/>
          </a:prstGeom>
        </p:spPr>
      </p:pic>
      <p:pic>
        <p:nvPicPr>
          <p:cNvPr id="23" name="Picture 22">
            <a:hlinkClick r:id="rId6"/>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182776" y="6234566"/>
            <a:ext cx="259898" cy="259898"/>
          </a:xfrm>
          <a:prstGeom prst="rect">
            <a:avLst/>
          </a:prstGeom>
        </p:spPr>
      </p:pic>
    </p:spTree>
    <p:extLst>
      <p:ext uri="{BB962C8B-B14F-4D97-AF65-F5344CB8AC3E}">
        <p14:creationId xmlns:p14="http://schemas.microsoft.com/office/powerpoint/2010/main" val="373785852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90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otnote Title and Content">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33375" y="0"/>
            <a:ext cx="8486775" cy="682624"/>
          </a:xfrm>
          <a:prstGeom prst="rect">
            <a:avLst/>
          </a:prstGeom>
        </p:spPr>
        <p:txBody>
          <a:bodyPr vert="horz" lIns="91440" tIns="45720" rIns="91440" bIns="45720" rtlCol="0" anchor="ctr">
            <a:normAutofit/>
          </a:bodyPr>
          <a:lstStyle>
            <a:lvl1pPr marL="0" indent="0">
              <a:defRPr/>
            </a:lvl1pPr>
          </a:lstStyle>
          <a:p>
            <a:r>
              <a:rPr lang="en-US" dirty="0" smtClean="0"/>
              <a:t>Slide Title</a:t>
            </a:r>
            <a:endParaRPr lang="en-US" dirty="0"/>
          </a:p>
        </p:txBody>
      </p:sp>
      <p:sp>
        <p:nvSpPr>
          <p:cNvPr id="12" name="Text Placeholder 2"/>
          <p:cNvSpPr>
            <a:spLocks noGrp="1"/>
          </p:cNvSpPr>
          <p:nvPr>
            <p:ph idx="1" hasCustomPrompt="1"/>
          </p:nvPr>
        </p:nvSpPr>
        <p:spPr>
          <a:xfrm>
            <a:off x="333375" y="685800"/>
            <a:ext cx="8486775" cy="6172200"/>
          </a:xfrm>
          <a:prstGeom prst="rect">
            <a:avLst/>
          </a:prstGeom>
        </p:spPr>
        <p:txBody>
          <a:bodyPr vert="horz" lIns="91440" tIns="45720" rIns="91440" bIns="45720" rtlCol="0">
            <a:normAutofit/>
          </a:bodyPr>
          <a:lstStyle>
            <a:lvl1pPr marL="228600" indent="-228600">
              <a:lnSpc>
                <a:spcPct val="110000"/>
              </a:lnSpc>
              <a:buSzPct val="120000"/>
              <a:buFont typeface="Arial" panose="020B0604020202020204" pitchFamily="34" charset="0"/>
              <a:buChar char="•"/>
              <a:defRPr sz="2200" baseline="0"/>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smtClean="0"/>
              <a:t>First Level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4"/>
          <p:cNvSpPr>
            <a:spLocks noGrp="1"/>
          </p:cNvSpPr>
          <p:nvPr>
            <p:ph sz="quarter" idx="10" hasCustomPrompt="1"/>
          </p:nvPr>
        </p:nvSpPr>
        <p:spPr>
          <a:xfrm>
            <a:off x="4720281" y="6548438"/>
            <a:ext cx="4366569" cy="247650"/>
          </a:xfrm>
        </p:spPr>
        <p:txBody>
          <a:bodyPr>
            <a:noAutofit/>
          </a:bodyPr>
          <a:lstStyle>
            <a:lvl1pPr marL="0" indent="0" algn="r">
              <a:buNone/>
              <a:defRPr sz="700"/>
            </a:lvl1pPr>
            <a:lvl2pPr marL="228600" indent="0" algn="l">
              <a:buNone/>
              <a:defRPr sz="700"/>
            </a:lvl2pPr>
            <a:lvl3pPr marL="514350" indent="0" algn="l">
              <a:buNone/>
              <a:defRPr sz="700"/>
            </a:lvl3pPr>
            <a:lvl4pPr marL="914400" indent="0" algn="l">
              <a:buNone/>
              <a:defRPr sz="700"/>
            </a:lvl4pPr>
            <a:lvl5pPr marL="1200150" indent="0" algn="l">
              <a:buNone/>
              <a:defRPr sz="700"/>
            </a:lvl5pPr>
          </a:lstStyle>
          <a:p>
            <a:pPr lvl="0"/>
            <a:r>
              <a:rPr lang="en-US" dirty="0" smtClean="0"/>
              <a:t>Footnote</a:t>
            </a:r>
            <a:endParaRPr lang="en-US" dirty="0"/>
          </a:p>
        </p:txBody>
      </p:sp>
    </p:spTree>
    <p:extLst>
      <p:ext uri="{BB962C8B-B14F-4D97-AF65-F5344CB8AC3E}">
        <p14:creationId xmlns:p14="http://schemas.microsoft.com/office/powerpoint/2010/main" val="20307200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33375" y="0"/>
            <a:ext cx="8486775" cy="682624"/>
          </a:xfrm>
          <a:prstGeom prst="rect">
            <a:avLst/>
          </a:prstGeom>
        </p:spPr>
        <p:txBody>
          <a:bodyPr vert="horz" lIns="91440" tIns="45720" rIns="91440" bIns="45720" rtlCol="0" anchor="ctr">
            <a:normAutofit/>
          </a:bodyPr>
          <a:lstStyle>
            <a:lvl1pPr marL="0" indent="0">
              <a:defRPr/>
            </a:lvl1pPr>
          </a:lstStyle>
          <a:p>
            <a:r>
              <a:rPr lang="en-US" dirty="0" smtClean="0"/>
              <a:t>Slide Title</a:t>
            </a:r>
            <a:endParaRPr lang="en-US" dirty="0"/>
          </a:p>
        </p:txBody>
      </p:sp>
    </p:spTree>
    <p:extLst>
      <p:ext uri="{BB962C8B-B14F-4D97-AF65-F5344CB8AC3E}">
        <p14:creationId xmlns:p14="http://schemas.microsoft.com/office/powerpoint/2010/main" val="39429059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note Title Only">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33375" y="0"/>
            <a:ext cx="8486775" cy="682624"/>
          </a:xfrm>
          <a:prstGeom prst="rect">
            <a:avLst/>
          </a:prstGeom>
        </p:spPr>
        <p:txBody>
          <a:bodyPr vert="horz" lIns="91440" tIns="45720" rIns="91440" bIns="45720" rtlCol="0" anchor="ctr">
            <a:normAutofit/>
          </a:bodyPr>
          <a:lstStyle>
            <a:lvl1pPr marL="0" indent="0">
              <a:defRPr/>
            </a:lvl1pPr>
          </a:lstStyle>
          <a:p>
            <a:r>
              <a:rPr lang="en-US" dirty="0" smtClean="0"/>
              <a:t>Slide Title</a:t>
            </a:r>
            <a:endParaRPr lang="en-US" dirty="0"/>
          </a:p>
        </p:txBody>
      </p:sp>
      <p:sp>
        <p:nvSpPr>
          <p:cNvPr id="3" name="Content Placeholder 4"/>
          <p:cNvSpPr>
            <a:spLocks noGrp="1"/>
          </p:cNvSpPr>
          <p:nvPr>
            <p:ph sz="quarter" idx="10" hasCustomPrompt="1"/>
          </p:nvPr>
        </p:nvSpPr>
        <p:spPr>
          <a:xfrm>
            <a:off x="4720281" y="6548438"/>
            <a:ext cx="4366569" cy="247650"/>
          </a:xfrm>
        </p:spPr>
        <p:txBody>
          <a:bodyPr>
            <a:noAutofit/>
          </a:bodyPr>
          <a:lstStyle>
            <a:lvl1pPr marL="0" indent="0" algn="r">
              <a:buNone/>
              <a:defRPr sz="700"/>
            </a:lvl1pPr>
            <a:lvl2pPr marL="228600" indent="0" algn="l">
              <a:buNone/>
              <a:defRPr sz="700"/>
            </a:lvl2pPr>
            <a:lvl3pPr marL="514350" indent="0" algn="l">
              <a:buNone/>
              <a:defRPr sz="700"/>
            </a:lvl3pPr>
            <a:lvl4pPr marL="914400" indent="0" algn="l">
              <a:buNone/>
              <a:defRPr sz="700"/>
            </a:lvl4pPr>
            <a:lvl5pPr marL="1200150" indent="0" algn="l">
              <a:buNone/>
              <a:defRPr sz="700"/>
            </a:lvl5pPr>
          </a:lstStyle>
          <a:p>
            <a:pPr lvl="0"/>
            <a:r>
              <a:rPr lang="en-US" dirty="0" smtClean="0"/>
              <a:t>Footnote</a:t>
            </a:r>
            <a:endParaRPr lang="en-US" dirty="0"/>
          </a:p>
        </p:txBody>
      </p:sp>
    </p:spTree>
    <p:extLst>
      <p:ext uri="{BB962C8B-B14F-4D97-AF65-F5344CB8AC3E}">
        <p14:creationId xmlns:p14="http://schemas.microsoft.com/office/powerpoint/2010/main" val="3380602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indent="0">
              <a:defRPr b="0"/>
            </a:lvl1pPr>
          </a:lstStyle>
          <a:p>
            <a:r>
              <a:rPr lang="en-US" dirty="0" smtClean="0"/>
              <a:t>Slide Title</a:t>
            </a:r>
            <a:endParaRPr lang="en-US" dirty="0"/>
          </a:p>
        </p:txBody>
      </p:sp>
      <p:sp>
        <p:nvSpPr>
          <p:cNvPr id="3" name="Content Placeholder 2"/>
          <p:cNvSpPr>
            <a:spLocks noGrp="1"/>
          </p:cNvSpPr>
          <p:nvPr>
            <p:ph sz="half" idx="1" hasCustomPrompt="1"/>
          </p:nvPr>
        </p:nvSpPr>
        <p:spPr>
          <a:xfrm>
            <a:off x="333375" y="685800"/>
            <a:ext cx="4181475" cy="6061364"/>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29150" y="685800"/>
            <a:ext cx="4191000" cy="6061364"/>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38162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otnote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indent="0">
              <a:defRPr b="0"/>
            </a:lvl1pPr>
          </a:lstStyle>
          <a:p>
            <a:r>
              <a:rPr lang="en-US" dirty="0" smtClean="0"/>
              <a:t>Slide Title</a:t>
            </a:r>
            <a:endParaRPr lang="en-US" dirty="0"/>
          </a:p>
        </p:txBody>
      </p:sp>
      <p:sp>
        <p:nvSpPr>
          <p:cNvPr id="3" name="Content Placeholder 2"/>
          <p:cNvSpPr>
            <a:spLocks noGrp="1"/>
          </p:cNvSpPr>
          <p:nvPr>
            <p:ph sz="half" idx="1" hasCustomPrompt="1"/>
          </p:nvPr>
        </p:nvSpPr>
        <p:spPr>
          <a:xfrm>
            <a:off x="333375" y="685800"/>
            <a:ext cx="4181475" cy="6061364"/>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29150" y="685800"/>
            <a:ext cx="4191000" cy="6061364"/>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10" hasCustomPrompt="1"/>
          </p:nvPr>
        </p:nvSpPr>
        <p:spPr>
          <a:xfrm>
            <a:off x="4720281" y="6548438"/>
            <a:ext cx="4366569" cy="247650"/>
          </a:xfrm>
        </p:spPr>
        <p:txBody>
          <a:bodyPr>
            <a:noAutofit/>
          </a:bodyPr>
          <a:lstStyle>
            <a:lvl1pPr marL="0" indent="0" algn="r">
              <a:buNone/>
              <a:defRPr sz="700"/>
            </a:lvl1pPr>
            <a:lvl2pPr marL="228600" indent="0" algn="l">
              <a:buNone/>
              <a:defRPr sz="700"/>
            </a:lvl2pPr>
            <a:lvl3pPr marL="514350" indent="0" algn="l">
              <a:buNone/>
              <a:defRPr sz="700"/>
            </a:lvl3pPr>
            <a:lvl4pPr marL="914400" indent="0" algn="l">
              <a:buNone/>
              <a:defRPr sz="700"/>
            </a:lvl4pPr>
            <a:lvl5pPr marL="1200150" indent="0" algn="l">
              <a:buNone/>
              <a:defRPr sz="700"/>
            </a:lvl5pPr>
          </a:lstStyle>
          <a:p>
            <a:pPr lvl="0"/>
            <a:r>
              <a:rPr lang="en-US" dirty="0" smtClean="0"/>
              <a:t>Footnote</a:t>
            </a:r>
            <a:endParaRPr lang="en-US" dirty="0"/>
          </a:p>
        </p:txBody>
      </p:sp>
    </p:spTree>
    <p:extLst>
      <p:ext uri="{BB962C8B-B14F-4D97-AF65-F5344CB8AC3E}">
        <p14:creationId xmlns:p14="http://schemas.microsoft.com/office/powerpoint/2010/main" val="33744176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33375" y="685800"/>
            <a:ext cx="4164807" cy="688181"/>
          </a:xfrm>
        </p:spPr>
        <p:txBody>
          <a:bodyPr anchor="ctr" anchorCtr="0"/>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Title</a:t>
            </a:r>
          </a:p>
        </p:txBody>
      </p:sp>
      <p:sp>
        <p:nvSpPr>
          <p:cNvPr id="4" name="Content Placeholder 3"/>
          <p:cNvSpPr>
            <a:spLocks noGrp="1"/>
          </p:cNvSpPr>
          <p:nvPr>
            <p:ph sz="half" idx="2" hasCustomPrompt="1"/>
          </p:nvPr>
        </p:nvSpPr>
        <p:spPr>
          <a:xfrm>
            <a:off x="333375" y="1470025"/>
            <a:ext cx="4164807" cy="5235575"/>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29150" y="685800"/>
            <a:ext cx="4191000" cy="688181"/>
          </a:xfrm>
        </p:spPr>
        <p:txBody>
          <a:bodyPr anchor="ctr" anchorCtr="0"/>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Title </a:t>
            </a:r>
          </a:p>
        </p:txBody>
      </p:sp>
      <p:sp>
        <p:nvSpPr>
          <p:cNvPr id="6" name="Content Placeholder 5"/>
          <p:cNvSpPr>
            <a:spLocks noGrp="1"/>
          </p:cNvSpPr>
          <p:nvPr>
            <p:ph sz="quarter" idx="4" hasCustomPrompt="1"/>
          </p:nvPr>
        </p:nvSpPr>
        <p:spPr>
          <a:xfrm>
            <a:off x="4629150" y="1470025"/>
            <a:ext cx="4191000" cy="5235575"/>
          </a:xfrm>
        </p:spPr>
        <p:txBody>
          <a:bodyPr/>
          <a:lstStyle>
            <a:lvl1pPr marL="228600" indent="-228600">
              <a:buFont typeface="Arial" panose="020B0604020202020204" pitchFamily="34" charset="0"/>
              <a:buChar char="•"/>
              <a:defRPr/>
            </a:lvl1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
          <p:cNvSpPr>
            <a:spLocks noGrp="1"/>
          </p:cNvSpPr>
          <p:nvPr>
            <p:ph type="title" hasCustomPrompt="1"/>
          </p:nvPr>
        </p:nvSpPr>
        <p:spPr>
          <a:xfrm>
            <a:off x="333375" y="0"/>
            <a:ext cx="8486775" cy="682624"/>
          </a:xfrm>
        </p:spPr>
        <p:txBody>
          <a:bodyPr/>
          <a:lstStyle>
            <a:lvl1pPr>
              <a:defRPr b="0"/>
            </a:lvl1pPr>
          </a:lstStyle>
          <a:p>
            <a:r>
              <a:rPr lang="en-US" dirty="0" smtClean="0"/>
              <a:t>Slide Title</a:t>
            </a:r>
            <a:endParaRPr lang="en-US" dirty="0"/>
          </a:p>
        </p:txBody>
      </p:sp>
    </p:spTree>
    <p:extLst>
      <p:ext uri="{BB962C8B-B14F-4D97-AF65-F5344CB8AC3E}">
        <p14:creationId xmlns:p14="http://schemas.microsoft.com/office/powerpoint/2010/main" val="35059724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3375" y="0"/>
            <a:ext cx="8486776" cy="682624"/>
          </a:xfrm>
          <a:prstGeom prst="rect">
            <a:avLst/>
          </a:prstGeom>
        </p:spPr>
        <p:txBody>
          <a:bodyPr vert="horz" lIns="91440" tIns="45720" rIns="91440" bIns="45720" rtlCol="0" anchor="ctr">
            <a:normAutofit/>
          </a:bodyPr>
          <a:lstStyle/>
          <a:p>
            <a:r>
              <a:rPr lang="en-US" dirty="0" smtClean="0"/>
              <a:t>Slide Title </a:t>
            </a:r>
            <a:endParaRPr lang="en-US" dirty="0"/>
          </a:p>
        </p:txBody>
      </p:sp>
      <p:sp>
        <p:nvSpPr>
          <p:cNvPr id="3" name="Text Placeholder 2"/>
          <p:cNvSpPr>
            <a:spLocks noGrp="1"/>
          </p:cNvSpPr>
          <p:nvPr>
            <p:ph type="body" idx="1"/>
          </p:nvPr>
        </p:nvSpPr>
        <p:spPr>
          <a:xfrm>
            <a:off x="333375" y="685800"/>
            <a:ext cx="8486775" cy="6172200"/>
          </a:xfrm>
          <a:prstGeom prst="rect">
            <a:avLst/>
          </a:prstGeom>
        </p:spPr>
        <p:txBody>
          <a:bodyPr vert="horz" lIns="91440" tIns="45720" rIns="91440" bIns="45720" rtlCol="0">
            <a:normAutofit/>
          </a:bodyPr>
          <a:lstStyle/>
          <a:p>
            <a:pPr lvl="0"/>
            <a:r>
              <a:rPr lang="en-US" dirty="0" smtClean="0"/>
              <a:t>First Level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auto">
          <a:xfrm>
            <a:off x="0" y="6400800"/>
            <a:ext cx="9144000" cy="457200"/>
          </a:xfrm>
          <a:prstGeom prst="rect">
            <a:avLst/>
          </a:prstGeom>
          <a:solidFill>
            <a:schemeClr val="tx1"/>
          </a:solidFill>
          <a:ln w="9525" cap="flat" cmpd="sng" algn="ctr">
            <a:solidFill>
              <a:schemeClr val="tx1"/>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64" charset="-128"/>
            </a:endParaRPr>
          </a:p>
        </p:txBody>
      </p:sp>
      <p:pic>
        <p:nvPicPr>
          <p:cNvPr id="6" name="Picture 15" descr="mpug_logo_for_pp_reversed"/>
          <p:cNvPicPr>
            <a:picLocks noChangeAspect="1" noChangeArrowheads="1"/>
          </p:cNvPicPr>
          <p:nvPr userDrawn="1"/>
        </p:nvPicPr>
        <p:blipFill>
          <a:blip r:embed="rId35" cstate="print"/>
          <a:srcRect/>
          <a:stretch>
            <a:fillRect/>
          </a:stretch>
        </p:blipFill>
        <p:spPr bwMode="auto">
          <a:xfrm>
            <a:off x="92299" y="6495783"/>
            <a:ext cx="1676400" cy="321612"/>
          </a:xfrm>
          <a:prstGeom prst="rect">
            <a:avLst/>
          </a:prstGeom>
          <a:noFill/>
          <a:ln w="9525">
            <a:noFill/>
            <a:miter lim="800000"/>
            <a:headEnd/>
            <a:tailEnd/>
          </a:ln>
        </p:spPr>
      </p:pic>
      <p:sp>
        <p:nvSpPr>
          <p:cNvPr id="7" name="TextBox 6"/>
          <p:cNvSpPr txBox="1"/>
          <p:nvPr userDrawn="1"/>
        </p:nvSpPr>
        <p:spPr>
          <a:xfrm>
            <a:off x="8000738" y="6481346"/>
            <a:ext cx="1143262" cy="338554"/>
          </a:xfrm>
          <a:prstGeom prst="rect">
            <a:avLst/>
          </a:prstGeom>
          <a:noFill/>
        </p:spPr>
        <p:txBody>
          <a:bodyPr wrap="none" rtlCol="0">
            <a:spAutoFit/>
          </a:bodyPr>
          <a:lstStyle/>
          <a:p>
            <a:r>
              <a:rPr lang="en-US" sz="1600" b="0" dirty="0">
                <a:solidFill>
                  <a:schemeClr val="bg1"/>
                </a:solidFill>
                <a:latin typeface="Arial" panose="020B0604020202020204" pitchFamily="34" charset="0"/>
                <a:cs typeface="Arial" panose="020B0604020202020204" pitchFamily="34" charset="0"/>
              </a:rPr>
              <a:t>mpug.</a:t>
            </a:r>
            <a:r>
              <a:rPr lang="en-US" sz="1600" b="0" baseline="0" dirty="0">
                <a:solidFill>
                  <a:schemeClr val="bg1"/>
                </a:solidFill>
                <a:latin typeface="Arial" panose="020B0604020202020204" pitchFamily="34" charset="0"/>
                <a:cs typeface="Arial" panose="020B0604020202020204" pitchFamily="34" charset="0"/>
              </a:rPr>
              <a:t>com</a:t>
            </a:r>
            <a:endParaRPr lang="en-US" sz="16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075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9" r:id="rId3"/>
    <p:sldLayoutId id="2147483693" r:id="rId4"/>
    <p:sldLayoutId id="2147483692" r:id="rId5"/>
    <p:sldLayoutId id="2147483694" r:id="rId6"/>
    <p:sldLayoutId id="2147483664" r:id="rId7"/>
    <p:sldLayoutId id="2147483697" r:id="rId8"/>
    <p:sldLayoutId id="2147483665" r:id="rId9"/>
    <p:sldLayoutId id="2147483698" r:id="rId10"/>
    <p:sldLayoutId id="2147483695" r:id="rId11"/>
    <p:sldLayoutId id="2147483696" r:id="rId12"/>
    <p:sldLayoutId id="2147483667" r:id="rId13"/>
    <p:sldLayoutId id="2147483669" r:id="rId14"/>
    <p:sldLayoutId id="2147483687" r:id="rId15"/>
    <p:sldLayoutId id="2147483688" r:id="rId16"/>
    <p:sldLayoutId id="2147483686" r:id="rId17"/>
    <p:sldLayoutId id="2147483690" r:id="rId18"/>
    <p:sldLayoutId id="2147483668" r:id="rId19"/>
    <p:sldLayoutId id="2147483663" r:id="rId20"/>
    <p:sldLayoutId id="2147483670" r:id="rId21"/>
    <p:sldLayoutId id="2147483673"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71" r:id="rId31"/>
    <p:sldLayoutId id="2147483674" r:id="rId32"/>
    <p:sldLayoutId id="2147483700" r:id="rId33"/>
  </p:sldLayoutIdLst>
  <p:timing>
    <p:tnLst>
      <p:par>
        <p:cTn id="1" dur="indefinite" restart="never" nodeType="tmRoot"/>
      </p:par>
    </p:tnLst>
  </p:timing>
  <p:hf hdr="0" ftr="0" dt="0"/>
  <p:txStyles>
    <p:titleStyle>
      <a:lvl1pPr marL="0" indent="0" algn="ctr" defTabSz="914400" rtl="0" eaLnBrk="1" latinLnBrk="0" hangingPunct="1">
        <a:lnSpc>
          <a:spcPct val="90000"/>
        </a:lnSpc>
        <a:spcBef>
          <a:spcPct val="0"/>
        </a:spcBef>
        <a:buNone/>
        <a:defRPr sz="3200" b="0" kern="1200">
          <a:solidFill>
            <a:schemeClr val="accent1"/>
          </a:solidFill>
          <a:latin typeface="Oswald" panose="02000503000000000000" pitchFamily="2" charset="0"/>
          <a:ea typeface="+mj-ea"/>
          <a:cs typeface="Arial" panose="020B0604020202020204" pitchFamily="34" charset="0"/>
        </a:defRPr>
      </a:lvl1pPr>
    </p:titleStyle>
    <p:bodyStyle>
      <a:lvl1pPr marL="228600" indent="-228600" algn="l" defTabSz="914400" rtl="0" eaLnBrk="1" latinLnBrk="0" hangingPunct="1">
        <a:lnSpc>
          <a:spcPct val="110000"/>
        </a:lnSpc>
        <a:spcBef>
          <a:spcPts val="1000"/>
        </a:spcBef>
        <a:buClr>
          <a:schemeClr val="accent2"/>
        </a:buClr>
        <a:buSzPct val="120000"/>
        <a:buFont typeface="Arial" panose="020B0604020202020204" pitchFamily="34" charset="0"/>
        <a:buChar char="•"/>
        <a:defRPr sz="2200" kern="1200" baseline="0">
          <a:solidFill>
            <a:schemeClr val="tx1"/>
          </a:solidFill>
          <a:latin typeface="Lato" panose="020F0502020204030203" pitchFamily="34" charset="0"/>
          <a:ea typeface="+mn-ea"/>
          <a:cs typeface="Arial" panose="020B0604020202020204" pitchFamily="34" charset="0"/>
        </a:defRPr>
      </a:lvl1pPr>
      <a:lvl2pPr marL="457200" indent="-228600" algn="l" defTabSz="914400" rtl="0" eaLnBrk="1" latinLnBrk="0" hangingPunct="1">
        <a:lnSpc>
          <a:spcPct val="110000"/>
        </a:lnSpc>
        <a:spcBef>
          <a:spcPts val="500"/>
        </a:spcBef>
        <a:buFont typeface="Lato" panose="020F0502020204030203" pitchFamily="34" charset="0"/>
        <a:buChar char="–"/>
        <a:defRPr sz="2000" kern="1200">
          <a:solidFill>
            <a:schemeClr val="tx1"/>
          </a:solidFill>
          <a:latin typeface="Lato" panose="020F0502020204030203" pitchFamily="34" charset="0"/>
          <a:ea typeface="+mn-ea"/>
          <a:cs typeface="Times New Roman" panose="02020603050405020304" pitchFamily="18" charset="0"/>
        </a:defRPr>
      </a:lvl2pPr>
      <a:lvl3pPr marL="742950" indent="-228600" algn="l" defTabSz="914400" rtl="0" eaLnBrk="1" latinLnBrk="0" hangingPunct="1">
        <a:lnSpc>
          <a:spcPct val="110000"/>
        </a:lnSpc>
        <a:spcBef>
          <a:spcPts val="500"/>
        </a:spcBef>
        <a:buFont typeface="Wingdings" panose="05000000000000000000" pitchFamily="2" charset="2"/>
        <a:buChar char="§"/>
        <a:defRPr sz="1800" kern="1200">
          <a:solidFill>
            <a:schemeClr val="tx1"/>
          </a:solidFill>
          <a:latin typeface="Lato" panose="020F0502020204030203" pitchFamily="34" charset="0"/>
          <a:ea typeface="+mn-ea"/>
          <a:cs typeface="Times New Roman" panose="02020603050405020304" pitchFamily="18" charset="0"/>
        </a:defRPr>
      </a:lvl3pPr>
      <a:lvl4pPr marL="1143000" indent="-228600" algn="l" defTabSz="914400" rtl="0" eaLnBrk="1" latinLnBrk="0" hangingPunct="1">
        <a:lnSpc>
          <a:spcPct val="110000"/>
        </a:lnSpc>
        <a:spcBef>
          <a:spcPts val="500"/>
        </a:spcBef>
        <a:buFont typeface="Lato" panose="020F0502020204030203" pitchFamily="34" charset="0"/>
        <a:buChar char="»"/>
        <a:defRPr sz="1600" kern="1200">
          <a:solidFill>
            <a:schemeClr val="tx1"/>
          </a:solidFill>
          <a:latin typeface="Lato" panose="020F0502020204030203" pitchFamily="34" charset="0"/>
          <a:ea typeface="+mn-ea"/>
          <a:cs typeface="Times New Roman" panose="02020603050405020304" pitchFamily="18" charset="0"/>
        </a:defRPr>
      </a:lvl4pPr>
      <a:lvl5pPr marL="142875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Lato" panose="020F0502020204030203" pitchFamily="34"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2514600"/>
            <a:ext cx="6400800" cy="2185214"/>
          </a:xfrm>
          <a:prstGeom prst="rect">
            <a:avLst/>
          </a:prstGeom>
        </p:spPr>
        <p:txBody>
          <a:bodyPr wrap="square">
            <a:spAutoFit/>
          </a:bodyPr>
          <a:lstStyle/>
          <a:p>
            <a:r>
              <a:rPr lang="en-US" sz="3200" b="1" dirty="0" smtClean="0">
                <a:solidFill>
                  <a:schemeClr val="bg1"/>
                </a:solidFill>
                <a:latin typeface="Arial" panose="020B0604020202020204" pitchFamily="34" charset="0"/>
                <a:cs typeface="Arial" panose="020B0604020202020204" pitchFamily="34" charset="0"/>
              </a:rPr>
              <a:t>Microsoft Project Custom Reporting with Excel</a:t>
            </a:r>
            <a:endParaRPr lang="en-US" sz="3200" b="1" dirty="0">
              <a:solidFill>
                <a:schemeClr val="bg1"/>
              </a:solidFill>
              <a:latin typeface="Arial" panose="020B0604020202020204" pitchFamily="34" charset="0"/>
              <a:cs typeface="Arial" panose="020B0604020202020204" pitchFamily="34" charset="0"/>
            </a:endParaRPr>
          </a:p>
          <a:p>
            <a:r>
              <a:rPr lang="en-US" sz="2400" dirty="0" smtClean="0">
                <a:solidFill>
                  <a:srgbClr val="4F5151"/>
                </a:solidFill>
                <a:latin typeface="Arial" panose="020B0604020202020204" pitchFamily="34" charset="0"/>
                <a:cs typeface="Arial" panose="020B0604020202020204" pitchFamily="34" charset="0"/>
              </a:rPr>
              <a:t>November 3</a:t>
            </a:r>
            <a:r>
              <a:rPr lang="en-US" sz="2400" baseline="30000" dirty="0" smtClean="0">
                <a:solidFill>
                  <a:srgbClr val="4F5151"/>
                </a:solidFill>
                <a:latin typeface="Arial" panose="020B0604020202020204" pitchFamily="34" charset="0"/>
                <a:cs typeface="Arial" panose="020B0604020202020204" pitchFamily="34" charset="0"/>
              </a:rPr>
              <a:t>rd</a:t>
            </a:r>
            <a:r>
              <a:rPr lang="en-US" sz="2400" dirty="0" smtClean="0">
                <a:solidFill>
                  <a:srgbClr val="4F5151"/>
                </a:solidFill>
                <a:latin typeface="Arial" panose="020B0604020202020204" pitchFamily="34" charset="0"/>
                <a:cs typeface="Arial" panose="020B0604020202020204" pitchFamily="34" charset="0"/>
              </a:rPr>
              <a:t> 2021 @12-1 PM ET</a:t>
            </a:r>
            <a:r>
              <a:rPr lang="en-US" sz="2400" dirty="0">
                <a:solidFill>
                  <a:srgbClr val="4F5151"/>
                </a:solidFill>
                <a:latin typeface="Arial" panose="020B0604020202020204" pitchFamily="34" charset="0"/>
                <a:cs typeface="Arial" panose="020B0604020202020204" pitchFamily="34" charset="0"/>
              </a:rPr>
              <a:t/>
            </a:r>
            <a:br>
              <a:rPr lang="en-US" sz="2400" dirty="0">
                <a:solidFill>
                  <a:srgbClr val="4F515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Jeff Chamberlain, PMP, </a:t>
            </a:r>
            <a:r>
              <a:rPr lang="en-US" sz="2400" dirty="0" smtClean="0">
                <a:solidFill>
                  <a:schemeClr val="bg1"/>
                </a:solidFill>
                <a:latin typeface="Arial" panose="020B0604020202020204" pitchFamily="34" charset="0"/>
                <a:cs typeface="Arial" panose="020B0604020202020204" pitchFamily="34" charset="0"/>
              </a:rPr>
              <a:t>CSM</a:t>
            </a:r>
          </a:p>
          <a:p>
            <a:r>
              <a:rPr lang="en-US" sz="2400" dirty="0">
                <a:solidFill>
                  <a:schemeClr val="bg1"/>
                </a:solidFill>
                <a:latin typeface="Arial" panose="020B0604020202020204" pitchFamily="34" charset="0"/>
                <a:cs typeface="Arial" panose="020B0604020202020204" pitchFamily="34" charset="0"/>
              </a:rPr>
              <a:t>Activity # is </a:t>
            </a:r>
            <a:r>
              <a:rPr lang="en-US" sz="2400" dirty="0" smtClean="0">
                <a:solidFill>
                  <a:srgbClr val="FFC000"/>
                </a:solidFill>
                <a:latin typeface="Arial" panose="020B0604020202020204" pitchFamily="34" charset="0"/>
                <a:cs typeface="Arial" panose="020B0604020202020204" pitchFamily="34" charset="0"/>
              </a:rPr>
              <a:t>Mpug110321</a:t>
            </a:r>
            <a:r>
              <a:rPr lang="en-US" sz="2400" dirty="0">
                <a:solidFill>
                  <a:schemeClr val="bg1"/>
                </a:solidFill>
                <a:latin typeface="Arial" panose="020B0604020202020204" pitchFamily="34" charset="0"/>
                <a:cs typeface="Arial" panose="020B0604020202020204" pitchFamily="34" charset="0"/>
              </a:rPr>
              <a:t>	</a:t>
            </a:r>
          </a:p>
        </p:txBody>
      </p:sp>
      <p:pic>
        <p:nvPicPr>
          <p:cNvPr id="4" name="Picture 15" descr="mpug_logo_for_pp_reversed"/>
          <p:cNvPicPr>
            <a:picLocks noChangeAspect="1" noChangeArrowheads="1"/>
          </p:cNvPicPr>
          <p:nvPr/>
        </p:nvPicPr>
        <p:blipFill>
          <a:blip r:embed="rId3" cstate="print"/>
          <a:srcRect/>
          <a:stretch>
            <a:fillRect/>
          </a:stretch>
        </p:blipFill>
        <p:spPr bwMode="auto">
          <a:xfrm>
            <a:off x="2133600" y="609600"/>
            <a:ext cx="4781259" cy="917268"/>
          </a:xfrm>
          <a:prstGeom prst="rect">
            <a:avLst/>
          </a:prstGeom>
          <a:noFill/>
          <a:ln w="9525">
            <a:noFill/>
            <a:miter lim="800000"/>
            <a:headEnd/>
            <a:tailEnd/>
          </a:ln>
        </p:spPr>
      </p:pic>
    </p:spTree>
    <p:extLst>
      <p:ext uri="{BB962C8B-B14F-4D97-AF65-F5344CB8AC3E}">
        <p14:creationId xmlns:p14="http://schemas.microsoft.com/office/powerpoint/2010/main" val="3044493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Tree>
    <p:extLst>
      <p:ext uri="{BB962C8B-B14F-4D97-AF65-F5344CB8AC3E}">
        <p14:creationId xmlns:p14="http://schemas.microsoft.com/office/powerpoint/2010/main" val="1390136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Excel Setup and Notes</a:t>
            </a:r>
            <a:endParaRPr lang="en-US" dirty="0"/>
          </a:p>
        </p:txBody>
      </p:sp>
    </p:spTree>
    <p:extLst>
      <p:ext uri="{BB962C8B-B14F-4D97-AF65-F5344CB8AC3E}">
        <p14:creationId xmlns:p14="http://schemas.microsoft.com/office/powerpoint/2010/main" val="900821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Excel?</a:t>
            </a:r>
            <a:endParaRPr lang="en-US" dirty="0"/>
          </a:p>
        </p:txBody>
      </p:sp>
      <p:sp>
        <p:nvSpPr>
          <p:cNvPr id="3" name="Content Placeholder 2"/>
          <p:cNvSpPr>
            <a:spLocks noGrp="1"/>
          </p:cNvSpPr>
          <p:nvPr>
            <p:ph idx="1"/>
          </p:nvPr>
        </p:nvSpPr>
        <p:spPr>
          <a:xfrm>
            <a:off x="333375" y="685800"/>
            <a:ext cx="8486775" cy="5600700"/>
          </a:xfrm>
        </p:spPr>
        <p:txBody>
          <a:bodyPr>
            <a:noAutofit/>
          </a:bodyPr>
          <a:lstStyle/>
          <a:p>
            <a:r>
              <a:rPr lang="en-US" sz="2800" dirty="0" smtClean="0"/>
              <a:t>Data democratization</a:t>
            </a:r>
          </a:p>
          <a:p>
            <a:r>
              <a:rPr lang="en-US" sz="2800" dirty="0" smtClean="0"/>
              <a:t>You </a:t>
            </a:r>
            <a:r>
              <a:rPr lang="en-US" sz="2800" dirty="0"/>
              <a:t>can’t sort by visuals in </a:t>
            </a:r>
            <a:r>
              <a:rPr lang="en-US" sz="2800" dirty="0" smtClean="0"/>
              <a:t>Project</a:t>
            </a:r>
          </a:p>
          <a:p>
            <a:r>
              <a:rPr lang="en-US" sz="2800" dirty="0" smtClean="0"/>
              <a:t>Tool availability</a:t>
            </a:r>
          </a:p>
          <a:p>
            <a:r>
              <a:rPr lang="en-US" sz="2800" dirty="0" smtClean="0"/>
              <a:t>It just makes sense</a:t>
            </a:r>
          </a:p>
          <a:p>
            <a:pPr lvl="1"/>
            <a:r>
              <a:rPr lang="en-US" sz="2800" dirty="0" smtClean="0"/>
              <a:t>While some of the processes here may be complicated, but these are one time set up concerns</a:t>
            </a:r>
          </a:p>
          <a:p>
            <a:pPr lvl="1"/>
            <a:r>
              <a:rPr lang="en-US" sz="2800" dirty="0" smtClean="0"/>
              <a:t>Process is automated and repeatable</a:t>
            </a:r>
          </a:p>
          <a:p>
            <a:pPr lvl="1"/>
            <a:endParaRPr lang="en-US" sz="2800" dirty="0" smtClean="0"/>
          </a:p>
          <a:p>
            <a:endParaRPr lang="en-US" sz="2800" dirty="0"/>
          </a:p>
          <a:p>
            <a:endParaRPr lang="en-US" sz="2800" dirty="0"/>
          </a:p>
        </p:txBody>
      </p:sp>
    </p:spTree>
    <p:extLst>
      <p:ext uri="{BB962C8B-B14F-4D97-AF65-F5344CB8AC3E}">
        <p14:creationId xmlns:p14="http://schemas.microsoft.com/office/powerpoint/2010/main" val="3140135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pic>
        <p:nvPicPr>
          <p:cNvPr id="3" name="Picture 2"/>
          <p:cNvPicPr>
            <a:picLocks noChangeAspect="1"/>
          </p:cNvPicPr>
          <p:nvPr/>
        </p:nvPicPr>
        <p:blipFill>
          <a:blip r:embed="rId2"/>
          <a:stretch>
            <a:fillRect/>
          </a:stretch>
        </p:blipFill>
        <p:spPr>
          <a:xfrm>
            <a:off x="1081087" y="1514475"/>
            <a:ext cx="6981825" cy="3829050"/>
          </a:xfrm>
          <a:prstGeom prst="rect">
            <a:avLst/>
          </a:prstGeom>
        </p:spPr>
      </p:pic>
    </p:spTree>
    <p:extLst>
      <p:ext uri="{BB962C8B-B14F-4D97-AF65-F5344CB8AC3E}">
        <p14:creationId xmlns:p14="http://schemas.microsoft.com/office/powerpoint/2010/main" val="2206825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Transformations</a:t>
            </a:r>
            <a:endParaRPr lang="en-US" dirty="0"/>
          </a:p>
        </p:txBody>
      </p:sp>
      <p:pic>
        <p:nvPicPr>
          <p:cNvPr id="5" name="Picture 4"/>
          <p:cNvPicPr>
            <a:picLocks noChangeAspect="1"/>
          </p:cNvPicPr>
          <p:nvPr/>
        </p:nvPicPr>
        <p:blipFill>
          <a:blip r:embed="rId2"/>
          <a:stretch>
            <a:fillRect/>
          </a:stretch>
        </p:blipFill>
        <p:spPr>
          <a:xfrm>
            <a:off x="1504950" y="2076450"/>
            <a:ext cx="6134100" cy="2705100"/>
          </a:xfrm>
          <a:prstGeom prst="rect">
            <a:avLst/>
          </a:prstGeom>
        </p:spPr>
      </p:pic>
      <p:sp>
        <p:nvSpPr>
          <p:cNvPr id="6" name="Rectangular Callout 5"/>
          <p:cNvSpPr/>
          <p:nvPr/>
        </p:nvSpPr>
        <p:spPr>
          <a:xfrm>
            <a:off x="3141408" y="798511"/>
            <a:ext cx="1681316" cy="941798"/>
          </a:xfrm>
          <a:prstGeom prst="wedgeRectCallout">
            <a:avLst>
              <a:gd name="adj1" fmla="val 52588"/>
              <a:gd name="adj2" fmla="val 1441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MS Project Exports the value and label “days” in the same cell</a:t>
            </a:r>
            <a:endParaRPr lang="en-US" sz="1200" dirty="0">
              <a:solidFill>
                <a:schemeClr val="tx1"/>
              </a:solidFill>
            </a:endParaRPr>
          </a:p>
        </p:txBody>
      </p:sp>
      <p:sp>
        <p:nvSpPr>
          <p:cNvPr id="7" name="Rectangular Callout 6"/>
          <p:cNvSpPr/>
          <p:nvPr/>
        </p:nvSpPr>
        <p:spPr>
          <a:xfrm>
            <a:off x="333375" y="890817"/>
            <a:ext cx="1347941" cy="941798"/>
          </a:xfrm>
          <a:prstGeom prst="wedgeRectCallout">
            <a:avLst>
              <a:gd name="adj1" fmla="val 67500"/>
              <a:gd name="adj2" fmla="val 1284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Percent is displayed as a decimal.</a:t>
            </a:r>
            <a:endParaRPr lang="en-US" sz="1200" dirty="0">
              <a:solidFill>
                <a:schemeClr val="tx1"/>
              </a:solidFill>
            </a:endParaRPr>
          </a:p>
        </p:txBody>
      </p:sp>
      <p:sp>
        <p:nvSpPr>
          <p:cNvPr id="8" name="Rectangular Callout 7"/>
          <p:cNvSpPr/>
          <p:nvPr/>
        </p:nvSpPr>
        <p:spPr>
          <a:xfrm>
            <a:off x="6282816" y="798511"/>
            <a:ext cx="1681316" cy="941798"/>
          </a:xfrm>
          <a:prstGeom prst="wedgeRectCallout">
            <a:avLst>
              <a:gd name="adj1" fmla="val -39517"/>
              <a:gd name="adj2" fmla="val 14098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Blank values come over as “null”</a:t>
            </a:r>
            <a:endParaRPr lang="en-US" sz="1200" dirty="0">
              <a:solidFill>
                <a:schemeClr val="tx1"/>
              </a:solidFill>
            </a:endParaRPr>
          </a:p>
        </p:txBody>
      </p:sp>
    </p:spTree>
    <p:extLst>
      <p:ext uri="{BB962C8B-B14F-4D97-AF65-F5344CB8AC3E}">
        <p14:creationId xmlns:p14="http://schemas.microsoft.com/office/powerpoint/2010/main" val="4182003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Transformations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78447715"/>
              </p:ext>
            </p:extLst>
          </p:nvPr>
        </p:nvGraphicFramePr>
        <p:xfrm>
          <a:off x="333375" y="1152474"/>
          <a:ext cx="8486775" cy="4759960"/>
        </p:xfrm>
        <a:graphic>
          <a:graphicData uri="http://schemas.openxmlformats.org/drawingml/2006/table">
            <a:tbl>
              <a:tblPr firstRow="1" bandRow="1">
                <a:tableStyleId>{5C22544A-7EE6-4342-B048-85BDC9FD1C3A}</a:tableStyleId>
              </a:tblPr>
              <a:tblGrid>
                <a:gridCol w="2896522">
                  <a:extLst>
                    <a:ext uri="{9D8B030D-6E8A-4147-A177-3AD203B41FA5}">
                      <a16:colId xmlns:a16="http://schemas.microsoft.com/office/drawing/2014/main" val="1460699132"/>
                    </a:ext>
                  </a:extLst>
                </a:gridCol>
                <a:gridCol w="2761328">
                  <a:extLst>
                    <a:ext uri="{9D8B030D-6E8A-4147-A177-3AD203B41FA5}">
                      <a16:colId xmlns:a16="http://schemas.microsoft.com/office/drawing/2014/main" val="3627281673"/>
                    </a:ext>
                  </a:extLst>
                </a:gridCol>
                <a:gridCol w="2828925">
                  <a:extLst>
                    <a:ext uri="{9D8B030D-6E8A-4147-A177-3AD203B41FA5}">
                      <a16:colId xmlns:a16="http://schemas.microsoft.com/office/drawing/2014/main" val="4142407095"/>
                    </a:ext>
                  </a:extLst>
                </a:gridCol>
              </a:tblGrid>
              <a:tr h="370840">
                <a:tc>
                  <a:txBody>
                    <a:bodyPr/>
                    <a:lstStyle/>
                    <a:p>
                      <a:r>
                        <a:rPr lang="en-US" dirty="0" smtClean="0"/>
                        <a:t>Formula</a:t>
                      </a:r>
                      <a:endParaRPr lang="en-US" dirty="0"/>
                    </a:p>
                  </a:txBody>
                  <a:tcPr/>
                </a:tc>
                <a:tc>
                  <a:txBody>
                    <a:bodyPr/>
                    <a:lstStyle/>
                    <a:p>
                      <a:r>
                        <a:rPr lang="en-US" dirty="0" smtClean="0"/>
                        <a:t>Expected Result</a:t>
                      </a:r>
                      <a:endParaRPr lang="en-US" dirty="0"/>
                    </a:p>
                  </a:txBody>
                  <a:tcPr/>
                </a:tc>
                <a:tc>
                  <a:txBody>
                    <a:bodyPr/>
                    <a:lstStyle/>
                    <a:p>
                      <a:r>
                        <a:rPr lang="en-US" dirty="0" smtClean="0"/>
                        <a:t>Purpose</a:t>
                      </a:r>
                      <a:endParaRPr lang="en-US" dirty="0"/>
                    </a:p>
                  </a:txBody>
                  <a:tcPr/>
                </a:tc>
                <a:extLst>
                  <a:ext uri="{0D108BD9-81ED-4DB2-BD59-A6C34878D82A}">
                    <a16:rowId xmlns:a16="http://schemas.microsoft.com/office/drawing/2014/main" val="3717775325"/>
                  </a:ext>
                </a:extLst>
              </a:tr>
              <a:tr h="370840">
                <a:tc>
                  <a:txBody>
                    <a:bodyPr/>
                    <a:lstStyle/>
                    <a:p>
                      <a:r>
                        <a:rPr lang="en-US" dirty="0" smtClean="0"/>
                        <a:t>=CONCATENATE("Last Update ",(TEXT('File Info'!D5,"MM-DD-YYY")))</a:t>
                      </a:r>
                      <a:endParaRPr lang="en-US" dirty="0"/>
                    </a:p>
                  </a:txBody>
                  <a:tcPr/>
                </a:tc>
                <a:tc>
                  <a:txBody>
                    <a:bodyPr/>
                    <a:lstStyle/>
                    <a:p>
                      <a:r>
                        <a:rPr lang="en-US" dirty="0" smtClean="0"/>
                        <a:t>Displays “Last Update MM/DD/YYY”</a:t>
                      </a:r>
                      <a:endParaRPr lang="en-US" dirty="0"/>
                    </a:p>
                  </a:txBody>
                  <a:tcPr/>
                </a:tc>
                <a:tc>
                  <a:txBody>
                    <a:bodyPr/>
                    <a:lstStyle/>
                    <a:p>
                      <a:r>
                        <a:rPr lang="en-US" dirty="0" smtClean="0"/>
                        <a:t>This pulls the “last modified field from the file info table in order to give a general date the file was last refreshed from a data standpoint.</a:t>
                      </a:r>
                      <a:endParaRPr lang="en-US" dirty="0"/>
                    </a:p>
                  </a:txBody>
                  <a:tcPr/>
                </a:tc>
                <a:extLst>
                  <a:ext uri="{0D108BD9-81ED-4DB2-BD59-A6C34878D82A}">
                    <a16:rowId xmlns:a16="http://schemas.microsoft.com/office/drawing/2014/main" val="2882375165"/>
                  </a:ext>
                </a:extLst>
              </a:tr>
              <a:tr h="370840">
                <a:tc>
                  <a:txBody>
                    <a:bodyPr/>
                    <a:lstStyle/>
                    <a:p>
                      <a:r>
                        <a:rPr lang="en-US" dirty="0" smtClean="0"/>
                        <a:t>=IF(AND(B$36&gt;=$G38, B$36&lt;=$H38),1,#N/A)</a:t>
                      </a:r>
                      <a:endParaRPr lang="en-US" dirty="0"/>
                    </a:p>
                  </a:txBody>
                  <a:tcPr/>
                </a:tc>
                <a:tc>
                  <a:txBody>
                    <a:bodyPr/>
                    <a:lstStyle/>
                    <a:p>
                      <a:r>
                        <a:rPr lang="en-US" dirty="0" smtClean="0"/>
                        <a:t>Shows a “1” or “N/A”</a:t>
                      </a:r>
                      <a:endParaRPr lang="en-US" dirty="0"/>
                    </a:p>
                  </a:txBody>
                  <a:tcPr/>
                </a:tc>
                <a:tc>
                  <a:txBody>
                    <a:bodyPr/>
                    <a:lstStyle/>
                    <a:p>
                      <a:r>
                        <a:rPr lang="en-US" dirty="0" smtClean="0"/>
                        <a:t>This is used for the RAG table to make the stoplights work for each category</a:t>
                      </a:r>
                      <a:endParaRPr lang="en-US" dirty="0"/>
                    </a:p>
                  </a:txBody>
                  <a:tcPr/>
                </a:tc>
                <a:extLst>
                  <a:ext uri="{0D108BD9-81ED-4DB2-BD59-A6C34878D82A}">
                    <a16:rowId xmlns:a16="http://schemas.microsoft.com/office/drawing/2014/main" val="2474044134"/>
                  </a:ext>
                </a:extLst>
              </a:tr>
              <a:tr h="370840">
                <a:tc>
                  <a:txBody>
                    <a:bodyPr/>
                    <a:lstStyle/>
                    <a:p>
                      <a:r>
                        <a:rPr lang="en-US" dirty="0" smtClean="0"/>
                        <a:t>=SERIES("1",{1,1,1},{1,2,3},1)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Not a result, but an effect</a:t>
                      </a:r>
                    </a:p>
                  </a:txBody>
                  <a:tcPr/>
                </a:tc>
                <a:tc>
                  <a:txBody>
                    <a:bodyPr/>
                    <a:lstStyle/>
                    <a:p>
                      <a:r>
                        <a:rPr lang="en-US" dirty="0" smtClean="0"/>
                        <a:t>This looks for a value of one in the formula above, when present, it highlights the visual to show a red/amber/green</a:t>
                      </a:r>
                      <a:r>
                        <a:rPr lang="en-US" baseline="0" dirty="0" smtClean="0"/>
                        <a:t> filled circle.</a:t>
                      </a:r>
                      <a:endParaRPr lang="en-US" dirty="0"/>
                    </a:p>
                  </a:txBody>
                  <a:tcPr/>
                </a:tc>
                <a:extLst>
                  <a:ext uri="{0D108BD9-81ED-4DB2-BD59-A6C34878D82A}">
                    <a16:rowId xmlns:a16="http://schemas.microsoft.com/office/drawing/2014/main" val="272863582"/>
                  </a:ext>
                </a:extLst>
              </a:tr>
            </a:tbl>
          </a:graphicData>
        </a:graphic>
      </p:graphicFrame>
    </p:spTree>
    <p:extLst>
      <p:ext uri="{BB962C8B-B14F-4D97-AF65-F5344CB8AC3E}">
        <p14:creationId xmlns:p14="http://schemas.microsoft.com/office/powerpoint/2010/main" val="1350657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Tree>
    <p:extLst>
      <p:ext uri="{BB962C8B-B14F-4D97-AF65-F5344CB8AC3E}">
        <p14:creationId xmlns:p14="http://schemas.microsoft.com/office/powerpoint/2010/main" val="3255830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542194843"/>
              </p:ext>
            </p:extLst>
          </p:nvPr>
        </p:nvGraphicFramePr>
        <p:xfrm>
          <a:off x="429611" y="243040"/>
          <a:ext cx="929798" cy="2952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1429236121"/>
              </p:ext>
            </p:extLst>
          </p:nvPr>
        </p:nvGraphicFramePr>
        <p:xfrm>
          <a:off x="1558604" y="223990"/>
          <a:ext cx="939322" cy="2952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1717182902"/>
              </p:ext>
            </p:extLst>
          </p:nvPr>
        </p:nvGraphicFramePr>
        <p:xfrm>
          <a:off x="2724576" y="243040"/>
          <a:ext cx="883293" cy="29527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a:graphicFrameLocks/>
          </p:cNvGraphicFramePr>
          <p:nvPr>
            <p:extLst>
              <p:ext uri="{D42A27DB-BD31-4B8C-83A1-F6EECF244321}">
                <p14:modId xmlns:p14="http://schemas.microsoft.com/office/powerpoint/2010/main" val="1330853584"/>
              </p:ext>
            </p:extLst>
          </p:nvPr>
        </p:nvGraphicFramePr>
        <p:xfrm>
          <a:off x="429611" y="3431765"/>
          <a:ext cx="4561914"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a:graphicFrameLocks/>
          </p:cNvGraphicFramePr>
          <p:nvPr>
            <p:extLst>
              <p:ext uri="{D42A27DB-BD31-4B8C-83A1-F6EECF244321}">
                <p14:modId xmlns:p14="http://schemas.microsoft.com/office/powerpoint/2010/main" val="653562250"/>
              </p:ext>
            </p:extLst>
          </p:nvPr>
        </p:nvGraphicFramePr>
        <p:xfrm>
          <a:off x="4584326" y="3431765"/>
          <a:ext cx="4559674"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8" name="Title 1"/>
          <p:cNvSpPr txBox="1">
            <a:spLocks/>
          </p:cNvSpPr>
          <p:nvPr/>
        </p:nvSpPr>
        <p:spPr>
          <a:xfrm>
            <a:off x="4188541" y="1150374"/>
            <a:ext cx="4012176" cy="682624"/>
          </a:xfrm>
          <a:prstGeom prst="rect">
            <a:avLst/>
          </a:prstGeom>
        </p:spPr>
        <p:txBody>
          <a:bodyPr/>
          <a:lstStyle>
            <a:lvl1pPr marL="0" indent="0" algn="ctr" defTabSz="914400" rtl="0" eaLnBrk="1" latinLnBrk="0" hangingPunct="1">
              <a:lnSpc>
                <a:spcPct val="90000"/>
              </a:lnSpc>
              <a:spcBef>
                <a:spcPct val="0"/>
              </a:spcBef>
              <a:buNone/>
              <a:defRPr sz="3200" b="0" kern="1200">
                <a:solidFill>
                  <a:schemeClr val="accent1"/>
                </a:solidFill>
                <a:latin typeface="Oswald" panose="02000503000000000000" pitchFamily="2" charset="0"/>
                <a:ea typeface="+mj-ea"/>
                <a:cs typeface="Arial" panose="020B0604020202020204" pitchFamily="34" charset="0"/>
              </a:defRPr>
            </a:lvl1pPr>
          </a:lstStyle>
          <a:p>
            <a:r>
              <a:rPr lang="en-US" dirty="0" smtClean="0"/>
              <a:t>Key Metrics</a:t>
            </a:r>
            <a:endParaRPr lang="en-US" dirty="0"/>
          </a:p>
        </p:txBody>
      </p:sp>
      <p:sp>
        <p:nvSpPr>
          <p:cNvPr id="2" name="TextBox 1"/>
          <p:cNvSpPr txBox="1"/>
          <p:nvPr/>
        </p:nvSpPr>
        <p:spPr>
          <a:xfrm>
            <a:off x="4584326" y="2403987"/>
            <a:ext cx="1923925" cy="369332"/>
          </a:xfrm>
          <a:prstGeom prst="rect">
            <a:avLst/>
          </a:prstGeom>
          <a:noFill/>
          <a:ln>
            <a:noFill/>
          </a:ln>
        </p:spPr>
        <p:txBody>
          <a:bodyPr wrap="none" tIns="91440" bIns="91440" rtlCol="0">
            <a:spAutoFit/>
          </a:bodyPr>
          <a:lstStyle/>
          <a:p>
            <a:r>
              <a:rPr lang="en-US" sz="1200" dirty="0" smtClean="0">
                <a:solidFill>
                  <a:srgbClr val="020242"/>
                </a:solidFill>
                <a:latin typeface="Lato" panose="020F0502020204030203" pitchFamily="34" charset="0"/>
              </a:rPr>
              <a:t>Put title under each visual</a:t>
            </a:r>
          </a:p>
        </p:txBody>
      </p:sp>
    </p:spTree>
    <p:extLst>
      <p:ext uri="{BB962C8B-B14F-4D97-AF65-F5344CB8AC3E}">
        <p14:creationId xmlns:p14="http://schemas.microsoft.com/office/powerpoint/2010/main" val="3273235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48631" y="1515514"/>
            <a:ext cx="4012176" cy="682624"/>
          </a:xfrm>
          <a:prstGeom prst="rect">
            <a:avLst/>
          </a:prstGeom>
        </p:spPr>
        <p:txBody>
          <a:bodyPr/>
          <a:lstStyle>
            <a:lvl1pPr marL="0" indent="0" algn="ctr" defTabSz="914400" rtl="0" eaLnBrk="1" latinLnBrk="0" hangingPunct="1">
              <a:lnSpc>
                <a:spcPct val="90000"/>
              </a:lnSpc>
              <a:spcBef>
                <a:spcPct val="0"/>
              </a:spcBef>
              <a:buNone/>
              <a:defRPr sz="3200" b="0" kern="1200">
                <a:solidFill>
                  <a:schemeClr val="accent1"/>
                </a:solidFill>
                <a:latin typeface="Oswald" panose="02000503000000000000" pitchFamily="2" charset="0"/>
                <a:ea typeface="+mj-ea"/>
                <a:cs typeface="Arial" panose="020B0604020202020204" pitchFamily="34" charset="0"/>
              </a:defRPr>
            </a:lvl1pPr>
          </a:lstStyle>
          <a:p>
            <a:r>
              <a:rPr lang="en-US" dirty="0" smtClean="0"/>
              <a:t>Secondary</a:t>
            </a:r>
          </a:p>
          <a:p>
            <a:r>
              <a:rPr lang="en-US" dirty="0" smtClean="0"/>
              <a:t>Metrics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928860273"/>
              </p:ext>
            </p:extLst>
          </p:nvPr>
        </p:nvGraphicFramePr>
        <p:xfrm>
          <a:off x="473792" y="733359"/>
          <a:ext cx="5600700" cy="2589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332563571"/>
              </p:ext>
            </p:extLst>
          </p:nvPr>
        </p:nvGraphicFramePr>
        <p:xfrm>
          <a:off x="2466254" y="3742846"/>
          <a:ext cx="6040292" cy="25284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1633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mpug_logo_for_pp_reversed"/>
          <p:cNvPicPr>
            <a:picLocks noChangeAspect="1" noChangeArrowheads="1"/>
          </p:cNvPicPr>
          <p:nvPr/>
        </p:nvPicPr>
        <p:blipFill>
          <a:blip r:embed="rId3" cstate="print"/>
          <a:srcRect/>
          <a:stretch>
            <a:fillRect/>
          </a:stretch>
        </p:blipFill>
        <p:spPr bwMode="auto">
          <a:xfrm>
            <a:off x="2133600" y="609600"/>
            <a:ext cx="4781259" cy="917268"/>
          </a:xfrm>
          <a:prstGeom prst="rect">
            <a:avLst/>
          </a:prstGeom>
          <a:noFill/>
          <a:ln w="9525">
            <a:noFill/>
            <a:miter lim="800000"/>
            <a:headEnd/>
            <a:tailEnd/>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838" y="4549343"/>
            <a:ext cx="3151232" cy="845171"/>
          </a:xfrm>
          <a:prstGeom prst="rect">
            <a:avLst/>
          </a:prstGeom>
        </p:spPr>
      </p:pic>
      <p:sp>
        <p:nvSpPr>
          <p:cNvPr id="6" name="TextBox 7"/>
          <p:cNvSpPr txBox="1"/>
          <p:nvPr/>
        </p:nvSpPr>
        <p:spPr>
          <a:xfrm>
            <a:off x="1270993" y="5513217"/>
            <a:ext cx="324137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smtClean="0">
                <a:solidFill>
                  <a:schemeClr val="bg1"/>
                </a:solidFill>
                <a:latin typeface="Lato" panose="020F0502020204030203" pitchFamily="34" charset="0"/>
              </a:rPr>
              <a:t>800.556.2506 | </a:t>
            </a:r>
            <a:r>
              <a:rPr lang="en-US" sz="1600" b="1" dirty="0" smtClean="0">
                <a:solidFill>
                  <a:schemeClr val="bg1"/>
                </a:solidFill>
                <a:latin typeface="Lato" panose="020F0502020204030203" pitchFamily="34" charset="0"/>
              </a:rPr>
              <a:t>www.EdwPS.com </a:t>
            </a:r>
            <a:r>
              <a:rPr lang="en-US" sz="1600" dirty="0" smtClean="0">
                <a:solidFill>
                  <a:schemeClr val="bg1"/>
                </a:solidFill>
                <a:latin typeface="Lato" panose="020F0502020204030203" pitchFamily="34" charset="0"/>
              </a:rPr>
              <a:t> </a:t>
            </a:r>
          </a:p>
        </p:txBody>
      </p:sp>
      <p:sp>
        <p:nvSpPr>
          <p:cNvPr id="8" name="Rectangle 7"/>
          <p:cNvSpPr/>
          <p:nvPr/>
        </p:nvSpPr>
        <p:spPr>
          <a:xfrm>
            <a:off x="1270993" y="1615642"/>
            <a:ext cx="7656490" cy="2031325"/>
          </a:xfrm>
          <a:prstGeom prst="rect">
            <a:avLst/>
          </a:prstGeom>
        </p:spPr>
        <p:txBody>
          <a:bodyPr wrap="square">
            <a:spAutoFit/>
          </a:bodyPr>
          <a:lstStyle/>
          <a:p>
            <a:r>
              <a:rPr lang="en-US" sz="2800" b="1" dirty="0">
                <a:solidFill>
                  <a:schemeClr val="bg1"/>
                </a:solidFill>
                <a:latin typeface="Arial" panose="020B0604020202020204" pitchFamily="34" charset="0"/>
                <a:cs typeface="Arial" panose="020B0604020202020204" pitchFamily="34" charset="0"/>
              </a:rPr>
              <a:t>Microsoft Project Custom Reporting with Excel</a:t>
            </a:r>
          </a:p>
          <a:p>
            <a:r>
              <a:rPr lang="en-US" sz="2200" dirty="0" smtClean="0">
                <a:solidFill>
                  <a:srgbClr val="4F5151"/>
                </a:solidFill>
                <a:latin typeface="Arial" panose="020B0604020202020204" pitchFamily="34" charset="0"/>
                <a:cs typeface="Arial" panose="020B0604020202020204" pitchFamily="34" charset="0"/>
              </a:rPr>
              <a:t>June 30, 2021  </a:t>
            </a:r>
            <a:r>
              <a:rPr lang="en-US" sz="2200" dirty="0">
                <a:solidFill>
                  <a:srgbClr val="4F5151"/>
                </a:solidFill>
                <a:latin typeface="Arial" panose="020B0604020202020204" pitchFamily="34" charset="0"/>
                <a:cs typeface="Arial" panose="020B0604020202020204" pitchFamily="34" charset="0"/>
              </a:rPr>
              <a:t>@ 12pm-1pm </a:t>
            </a:r>
            <a:r>
              <a:rPr lang="en-US" sz="2200" dirty="0" smtClean="0">
                <a:solidFill>
                  <a:srgbClr val="4F5151"/>
                </a:solidFill>
                <a:latin typeface="Arial" panose="020B0604020202020204" pitchFamily="34" charset="0"/>
                <a:cs typeface="Arial" panose="020B0604020202020204" pitchFamily="34" charset="0"/>
              </a:rPr>
              <a:t>EST</a:t>
            </a:r>
            <a:r>
              <a:rPr lang="en-US" sz="2400" dirty="0">
                <a:solidFill>
                  <a:srgbClr val="4F5151"/>
                </a:solidFill>
                <a:latin typeface="Arial" panose="020B0604020202020204" pitchFamily="34" charset="0"/>
                <a:cs typeface="Arial" panose="020B0604020202020204" pitchFamily="34" charset="0"/>
              </a:rPr>
              <a:t/>
            </a:r>
            <a:br>
              <a:rPr lang="en-US" sz="2400" dirty="0">
                <a:solidFill>
                  <a:srgbClr val="4F515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Jeff Chamberlain PMP, CSM</a:t>
            </a:r>
          </a:p>
          <a:p>
            <a:r>
              <a:rPr lang="en-US" sz="2400" dirty="0" smtClean="0">
                <a:solidFill>
                  <a:schemeClr val="bg1"/>
                </a:solidFill>
                <a:latin typeface="Arial" panose="020B0604020202020204" pitchFamily="34" charset="0"/>
                <a:cs typeface="Arial" panose="020B0604020202020204" pitchFamily="34" charset="0"/>
              </a:rPr>
              <a:t>Jchamberlain@EdwPS.com,  410-570-4767</a:t>
            </a:r>
            <a:endParaRPr lang="en-US" sz="2400"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1240797" y="3658994"/>
            <a:ext cx="6752545" cy="830997"/>
          </a:xfrm>
          <a:prstGeom prst="rect">
            <a:avLst/>
          </a:prstGeom>
        </p:spPr>
        <p:txBody>
          <a:bodyPr wrap="square">
            <a:spAutoFit/>
          </a:bodyPr>
          <a:lstStyle/>
          <a:p>
            <a:r>
              <a:rPr lang="en-US" sz="2400" dirty="0" smtClean="0">
                <a:solidFill>
                  <a:schemeClr val="bg1"/>
                </a:solidFill>
                <a:latin typeface="Arial" panose="020B0604020202020204" pitchFamily="34" charset="0"/>
                <a:cs typeface="Arial" panose="020B0604020202020204" pitchFamily="34" charset="0"/>
              </a:rPr>
              <a:t>This session is eligible for 1 PMI® PDUs in the </a:t>
            </a:r>
            <a:r>
              <a:rPr lang="en-US" sz="2400" dirty="0" smtClean="0">
                <a:solidFill>
                  <a:srgbClr val="FFC000"/>
                </a:solidFill>
                <a:latin typeface="Arial" panose="020B0604020202020204" pitchFamily="34" charset="0"/>
                <a:cs typeface="Arial" panose="020B0604020202020204" pitchFamily="34" charset="0"/>
              </a:rPr>
              <a:t>Technical</a:t>
            </a:r>
            <a:r>
              <a:rPr lang="en-US" sz="2400" dirty="0" smtClean="0">
                <a:solidFill>
                  <a:schemeClr val="bg1"/>
                </a:solidFill>
                <a:latin typeface="Arial" panose="020B0604020202020204" pitchFamily="34" charset="0"/>
                <a:cs typeface="Arial" panose="020B0604020202020204" pitchFamily="34" charset="0"/>
              </a:rPr>
              <a:t> category. Activity # is </a:t>
            </a:r>
            <a:r>
              <a:rPr lang="en-US" sz="2400" dirty="0">
                <a:solidFill>
                  <a:srgbClr val="FFC000"/>
                </a:solidFill>
                <a:latin typeface="Arial" panose="020B0604020202020204" pitchFamily="34" charset="0"/>
                <a:cs typeface="Arial" panose="020B0604020202020204" pitchFamily="34" charset="0"/>
              </a:rPr>
              <a:t>Mpug110321</a:t>
            </a:r>
            <a:endParaRPr lang="en-US" sz="240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374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Setup and Notes</a:t>
            </a:r>
            <a:endParaRPr lang="en-US" dirty="0"/>
          </a:p>
        </p:txBody>
      </p:sp>
    </p:spTree>
    <p:extLst>
      <p:ext uri="{BB962C8B-B14F-4D97-AF65-F5344CB8AC3E}">
        <p14:creationId xmlns:p14="http://schemas.microsoft.com/office/powerpoint/2010/main" val="377853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Schedule Best Practices</a:t>
            </a:r>
            <a:endParaRPr lang="en-US" dirty="0"/>
          </a:p>
        </p:txBody>
      </p:sp>
      <p:sp>
        <p:nvSpPr>
          <p:cNvPr id="3" name="Content Placeholder 2"/>
          <p:cNvSpPr>
            <a:spLocks noGrp="1"/>
          </p:cNvSpPr>
          <p:nvPr>
            <p:ph idx="1"/>
          </p:nvPr>
        </p:nvSpPr>
        <p:spPr>
          <a:xfrm>
            <a:off x="333375" y="685800"/>
            <a:ext cx="8486775" cy="5543550"/>
          </a:xfrm>
        </p:spPr>
        <p:txBody>
          <a:bodyPr/>
          <a:lstStyle/>
          <a:p>
            <a:r>
              <a:rPr lang="en-US" dirty="0" smtClean="0"/>
              <a:t>Status date versus current date</a:t>
            </a:r>
          </a:p>
          <a:p>
            <a:pPr lvl="1"/>
            <a:r>
              <a:rPr lang="en-US" dirty="0" smtClean="0"/>
              <a:t>Use status date as it confirms project scheduling activities have been completed, confirmed and updated in the MPP file.</a:t>
            </a:r>
          </a:p>
          <a:p>
            <a:pPr lvl="1"/>
            <a:r>
              <a:rPr lang="en-US" dirty="0" smtClean="0"/>
              <a:t>Current date requires the file to be saved (and published) on Project Server to be refreshed. </a:t>
            </a:r>
          </a:p>
          <a:p>
            <a:r>
              <a:rPr lang="en-US" dirty="0" smtClean="0"/>
              <a:t>Project flags in schedule will revert to values in the export file to Excel, not as visuals.</a:t>
            </a:r>
          </a:p>
          <a:p>
            <a:r>
              <a:rPr lang="en-US" dirty="0" smtClean="0"/>
              <a:t>You can’t sort by visuals in Project, i.e. flags, checks, etc.</a:t>
            </a:r>
          </a:p>
          <a:p>
            <a:r>
              <a:rPr lang="en-US" dirty="0" smtClean="0"/>
              <a:t>Durations in many fields translate to minutes in order to accurately calculate a business day.</a:t>
            </a:r>
          </a:p>
          <a:p>
            <a:pPr lvl="1"/>
            <a:endParaRPr lang="en-US" dirty="0"/>
          </a:p>
        </p:txBody>
      </p:sp>
    </p:spTree>
    <p:extLst>
      <p:ext uri="{BB962C8B-B14F-4D97-AF65-F5344CB8AC3E}">
        <p14:creationId xmlns:p14="http://schemas.microsoft.com/office/powerpoint/2010/main" val="1752166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Goals</a:t>
            </a:r>
            <a:endParaRPr lang="en-US" dirty="0"/>
          </a:p>
        </p:txBody>
      </p:sp>
      <p:sp>
        <p:nvSpPr>
          <p:cNvPr id="3" name="Content Placeholder 2"/>
          <p:cNvSpPr>
            <a:spLocks noGrp="1"/>
          </p:cNvSpPr>
          <p:nvPr>
            <p:ph idx="1"/>
          </p:nvPr>
        </p:nvSpPr>
        <p:spPr/>
        <p:txBody>
          <a:bodyPr/>
          <a:lstStyle/>
          <a:p>
            <a:pPr marL="0" indent="0">
              <a:buNone/>
            </a:pPr>
            <a:r>
              <a:rPr lang="en-US" dirty="0" smtClean="0"/>
              <a:t>At the end of this course my goal is for the attendees to:</a:t>
            </a:r>
          </a:p>
          <a:p>
            <a:r>
              <a:rPr lang="en-US" dirty="0" smtClean="0"/>
              <a:t>Microsoft Project</a:t>
            </a:r>
          </a:p>
          <a:p>
            <a:pPr lvl="1"/>
            <a:r>
              <a:rPr lang="en-US" dirty="0" smtClean="0"/>
              <a:t>See how custom columns in Project can be created to allow for a consistent export of schedule data.</a:t>
            </a:r>
          </a:p>
          <a:p>
            <a:pPr lvl="1"/>
            <a:r>
              <a:rPr lang="en-US" dirty="0" smtClean="0"/>
              <a:t>Learn how to create custom formulas to display helpful values for Excel reporting.</a:t>
            </a:r>
          </a:p>
          <a:p>
            <a:pPr lvl="1"/>
            <a:r>
              <a:rPr lang="en-US" dirty="0" smtClean="0"/>
              <a:t>Identify important columns required for Excel reporting</a:t>
            </a:r>
          </a:p>
          <a:p>
            <a:pPr lvl="1"/>
            <a:r>
              <a:rPr lang="en-US" dirty="0" smtClean="0"/>
              <a:t>Set up custom views and filters to quickly return schedule views for exporting.</a:t>
            </a:r>
          </a:p>
          <a:p>
            <a:r>
              <a:rPr lang="en-US" dirty="0" smtClean="0"/>
              <a:t>Microsoft Excel</a:t>
            </a:r>
          </a:p>
          <a:p>
            <a:pPr lvl="1"/>
            <a:r>
              <a:rPr lang="en-US" dirty="0" smtClean="0"/>
              <a:t>Identify key benefits of Excel Reporting</a:t>
            </a:r>
          </a:p>
          <a:p>
            <a:pPr lvl="1"/>
            <a:r>
              <a:rPr lang="en-US" dirty="0" smtClean="0"/>
              <a:t>See the importance of </a:t>
            </a:r>
            <a:r>
              <a:rPr lang="en-US" dirty="0" err="1" smtClean="0"/>
              <a:t>PowerQuery</a:t>
            </a:r>
            <a:r>
              <a:rPr lang="en-US" dirty="0" smtClean="0"/>
              <a:t> in the data transformation process.</a:t>
            </a:r>
          </a:p>
          <a:p>
            <a:pPr lvl="1"/>
            <a:r>
              <a:rPr lang="en-US" dirty="0" smtClean="0"/>
              <a:t>Use tables and visuals to report on project data</a:t>
            </a:r>
          </a:p>
          <a:p>
            <a:pPr lvl="1"/>
            <a:r>
              <a:rPr lang="en-US" dirty="0" smtClean="0"/>
              <a:t>Learn the ease of regular data refresh.</a:t>
            </a:r>
            <a:endParaRPr lang="en-US" dirty="0"/>
          </a:p>
        </p:txBody>
      </p:sp>
    </p:spTree>
    <p:extLst>
      <p:ext uri="{BB962C8B-B14F-4D97-AF65-F5344CB8AC3E}">
        <p14:creationId xmlns:p14="http://schemas.microsoft.com/office/powerpoint/2010/main" val="3185175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MSP Columns with Formulas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4159928"/>
              </p:ext>
            </p:extLst>
          </p:nvPr>
        </p:nvGraphicFramePr>
        <p:xfrm>
          <a:off x="333375" y="685800"/>
          <a:ext cx="8486775" cy="5400040"/>
        </p:xfrm>
        <a:graphic>
          <a:graphicData uri="http://schemas.openxmlformats.org/drawingml/2006/table">
            <a:tbl>
              <a:tblPr firstRow="1" bandRow="1">
                <a:tableStyleId>{5C22544A-7EE6-4342-B048-85BDC9FD1C3A}</a:tableStyleId>
              </a:tblPr>
              <a:tblGrid>
                <a:gridCol w="2828925">
                  <a:extLst>
                    <a:ext uri="{9D8B030D-6E8A-4147-A177-3AD203B41FA5}">
                      <a16:colId xmlns:a16="http://schemas.microsoft.com/office/drawing/2014/main" val="162694289"/>
                    </a:ext>
                  </a:extLst>
                </a:gridCol>
                <a:gridCol w="2828925">
                  <a:extLst>
                    <a:ext uri="{9D8B030D-6E8A-4147-A177-3AD203B41FA5}">
                      <a16:colId xmlns:a16="http://schemas.microsoft.com/office/drawing/2014/main" val="2492009086"/>
                    </a:ext>
                  </a:extLst>
                </a:gridCol>
                <a:gridCol w="2828925">
                  <a:extLst>
                    <a:ext uri="{9D8B030D-6E8A-4147-A177-3AD203B41FA5}">
                      <a16:colId xmlns:a16="http://schemas.microsoft.com/office/drawing/2014/main" val="315322769"/>
                    </a:ext>
                  </a:extLst>
                </a:gridCol>
              </a:tblGrid>
              <a:tr h="370840">
                <a:tc>
                  <a:txBody>
                    <a:bodyPr/>
                    <a:lstStyle/>
                    <a:p>
                      <a:r>
                        <a:rPr lang="en-US" sz="1200" dirty="0" smtClean="0"/>
                        <a:t>Name</a:t>
                      </a:r>
                      <a:endParaRPr lang="en-US" sz="1200" dirty="0"/>
                    </a:p>
                  </a:txBody>
                  <a:tcPr/>
                </a:tc>
                <a:tc>
                  <a:txBody>
                    <a:bodyPr/>
                    <a:lstStyle/>
                    <a:p>
                      <a:r>
                        <a:rPr lang="en-US" sz="1200" dirty="0" smtClean="0"/>
                        <a:t>Formula</a:t>
                      </a:r>
                      <a:endParaRPr lang="en-US" sz="1200" dirty="0"/>
                    </a:p>
                  </a:txBody>
                  <a:tcPr/>
                </a:tc>
                <a:tc>
                  <a:txBody>
                    <a:bodyPr/>
                    <a:lstStyle/>
                    <a:p>
                      <a:r>
                        <a:rPr lang="en-US" sz="1200" dirty="0" smtClean="0"/>
                        <a:t>Purpose</a:t>
                      </a:r>
                      <a:endParaRPr lang="en-US" sz="1200" dirty="0"/>
                    </a:p>
                  </a:txBody>
                  <a:tcPr/>
                </a:tc>
                <a:extLst>
                  <a:ext uri="{0D108BD9-81ED-4DB2-BD59-A6C34878D82A}">
                    <a16:rowId xmlns:a16="http://schemas.microsoft.com/office/drawing/2014/main" val="3495226777"/>
                  </a:ext>
                </a:extLst>
              </a:tr>
              <a:tr h="370840">
                <a:tc>
                  <a:txBody>
                    <a:bodyPr/>
                    <a:lstStyle/>
                    <a:p>
                      <a:r>
                        <a:rPr lang="en-US" sz="1200" dirty="0" smtClean="0"/>
                        <a:t>Days Until Start</a:t>
                      </a:r>
                      <a:endParaRPr lang="en-US" sz="1200" dirty="0"/>
                    </a:p>
                  </a:txBody>
                  <a:tcPr/>
                </a:tc>
                <a:tc>
                  <a:txBody>
                    <a:bodyPr/>
                    <a:lstStyle/>
                    <a:p>
                      <a:r>
                        <a:rPr lang="en-US" sz="1200" dirty="0" err="1" smtClean="0"/>
                        <a:t>ProjDateDiff</a:t>
                      </a:r>
                      <a:r>
                        <a:rPr lang="en-US" sz="1200" dirty="0" smtClean="0"/>
                        <a:t>([Status Date],[Start],"standard")</a:t>
                      </a:r>
                      <a:endParaRPr lang="en-US" sz="1200" dirty="0"/>
                    </a:p>
                  </a:txBody>
                  <a:tcPr/>
                </a:tc>
                <a:tc>
                  <a:txBody>
                    <a:bodyPr/>
                    <a:lstStyle/>
                    <a:p>
                      <a:r>
                        <a:rPr lang="en-US" sz="1200" dirty="0" smtClean="0"/>
                        <a:t>The difference in (8 hour) business days between</a:t>
                      </a:r>
                      <a:r>
                        <a:rPr lang="en-US" sz="1200" baseline="0" dirty="0" smtClean="0"/>
                        <a:t> the project status date and planned start date.</a:t>
                      </a:r>
                      <a:endParaRPr lang="en-US" sz="1200" dirty="0"/>
                    </a:p>
                  </a:txBody>
                  <a:tcPr/>
                </a:tc>
                <a:extLst>
                  <a:ext uri="{0D108BD9-81ED-4DB2-BD59-A6C34878D82A}">
                    <a16:rowId xmlns:a16="http://schemas.microsoft.com/office/drawing/2014/main" val="355589066"/>
                  </a:ext>
                </a:extLst>
              </a:tr>
              <a:tr h="370840">
                <a:tc>
                  <a:txBody>
                    <a:bodyPr/>
                    <a:lstStyle/>
                    <a:p>
                      <a:r>
                        <a:rPr lang="en-US" sz="1200" dirty="0" smtClean="0"/>
                        <a:t>Days</a:t>
                      </a:r>
                      <a:r>
                        <a:rPr lang="en-US" sz="1200" baseline="0" dirty="0" smtClean="0"/>
                        <a:t> until Finish</a:t>
                      </a:r>
                      <a:endParaRPr lang="en-US" sz="1200" dirty="0"/>
                    </a:p>
                  </a:txBody>
                  <a:tcPr/>
                </a:tc>
                <a:tc>
                  <a:txBody>
                    <a:bodyPr/>
                    <a:lstStyle/>
                    <a:p>
                      <a:r>
                        <a:rPr lang="en-US" sz="1200" dirty="0" err="1" smtClean="0"/>
                        <a:t>ProjDateDiff</a:t>
                      </a:r>
                      <a:r>
                        <a:rPr lang="en-US" sz="1200" dirty="0" smtClean="0"/>
                        <a:t>([Status Date],[Finish],"standard")</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difference in (8 hour) business days between</a:t>
                      </a:r>
                      <a:r>
                        <a:rPr lang="en-US" sz="1200" baseline="0" dirty="0" smtClean="0"/>
                        <a:t> the project status date and planned finish date</a:t>
                      </a:r>
                      <a:r>
                        <a:rPr lang="en-US" sz="1200" baseline="0" dirty="0"/>
                        <a:t>.</a:t>
                      </a:r>
                      <a:endParaRPr lang="en-US" sz="1200" dirty="0" smtClean="0"/>
                    </a:p>
                  </a:txBody>
                  <a:tcPr/>
                </a:tc>
                <a:extLst>
                  <a:ext uri="{0D108BD9-81ED-4DB2-BD59-A6C34878D82A}">
                    <a16:rowId xmlns:a16="http://schemas.microsoft.com/office/drawing/2014/main" val="3130002611"/>
                  </a:ext>
                </a:extLst>
              </a:tr>
              <a:tr h="370840">
                <a:tc>
                  <a:txBody>
                    <a:bodyPr/>
                    <a:lstStyle/>
                    <a:p>
                      <a:r>
                        <a:rPr lang="en-US" sz="1200" dirty="0" smtClean="0"/>
                        <a:t>Days Since Completed</a:t>
                      </a:r>
                      <a:endParaRPr lang="en-US" sz="1200" dirty="0"/>
                    </a:p>
                  </a:txBody>
                  <a:tcPr/>
                </a:tc>
                <a:tc>
                  <a:txBody>
                    <a:bodyPr/>
                    <a:lstStyle/>
                    <a:p>
                      <a:r>
                        <a:rPr lang="en-US" sz="1200" dirty="0" err="1" smtClean="0"/>
                        <a:t>IIf</a:t>
                      </a:r>
                      <a:r>
                        <a:rPr lang="en-US" sz="1200" dirty="0" smtClean="0"/>
                        <a:t>([Actual Finish]=</a:t>
                      </a:r>
                      <a:r>
                        <a:rPr lang="en-US" sz="1200" dirty="0" err="1" smtClean="0"/>
                        <a:t>ProjDateValue</a:t>
                      </a:r>
                      <a:r>
                        <a:rPr lang="en-US" sz="1200" dirty="0" smtClean="0"/>
                        <a:t>("NA"),"",Format(</a:t>
                      </a:r>
                      <a:r>
                        <a:rPr lang="en-US" sz="1200" dirty="0" err="1" smtClean="0"/>
                        <a:t>ProjDateDiff</a:t>
                      </a:r>
                      <a:r>
                        <a:rPr lang="en-US" sz="1200" dirty="0" smtClean="0"/>
                        <a:t>([Actual Finish],[Status Date],"standard")/480,"#"))</a:t>
                      </a:r>
                      <a:endParaRPr lang="en-US" sz="1200" dirty="0"/>
                    </a:p>
                  </a:txBody>
                  <a:tcPr/>
                </a:tc>
                <a:tc>
                  <a:txBody>
                    <a:bodyPr/>
                    <a:lstStyle/>
                    <a:p>
                      <a:r>
                        <a:rPr lang="en-US" sz="1200" dirty="0" smtClean="0"/>
                        <a:t>Calculates the number of</a:t>
                      </a:r>
                      <a:r>
                        <a:rPr lang="en-US" sz="1200" baseline="0" dirty="0" smtClean="0"/>
                        <a:t> (8 hour) business days since a task has been marked as complete, using the actual finish date.</a:t>
                      </a:r>
                      <a:endParaRPr lang="en-US" sz="1200" dirty="0"/>
                    </a:p>
                  </a:txBody>
                  <a:tcPr/>
                </a:tc>
                <a:extLst>
                  <a:ext uri="{0D108BD9-81ED-4DB2-BD59-A6C34878D82A}">
                    <a16:rowId xmlns:a16="http://schemas.microsoft.com/office/drawing/2014/main" val="1751877265"/>
                  </a:ext>
                </a:extLst>
              </a:tr>
              <a:tr h="370840">
                <a:tc>
                  <a:txBody>
                    <a:bodyPr/>
                    <a:lstStyle/>
                    <a:p>
                      <a:r>
                        <a:rPr lang="en-US" sz="1200" dirty="0" smtClean="0"/>
                        <a:t>Actual Start (Custom, not default)</a:t>
                      </a:r>
                      <a:endParaRPr lang="en-US" sz="1200" dirty="0"/>
                    </a:p>
                  </a:txBody>
                  <a:tcPr/>
                </a:tc>
                <a:tc>
                  <a:txBody>
                    <a:bodyPr/>
                    <a:lstStyle/>
                    <a:p>
                      <a:r>
                        <a:rPr lang="en-US" sz="1200" dirty="0" err="1" smtClean="0"/>
                        <a:t>IIf</a:t>
                      </a:r>
                      <a:r>
                        <a:rPr lang="en-US" sz="1200" dirty="0" smtClean="0"/>
                        <a:t>([Actual Start]=</a:t>
                      </a:r>
                      <a:r>
                        <a:rPr lang="en-US" sz="1200" dirty="0" err="1" smtClean="0"/>
                        <a:t>projdatevalue</a:t>
                      </a:r>
                      <a:r>
                        <a:rPr lang="en-US" sz="1200" dirty="0" smtClean="0"/>
                        <a:t>("NA"),"",[Actual Start])</a:t>
                      </a:r>
                      <a:endParaRPr lang="en-US" sz="1200" dirty="0"/>
                    </a:p>
                  </a:txBody>
                  <a:tcPr/>
                </a:tc>
                <a:tc>
                  <a:txBody>
                    <a:bodyPr/>
                    <a:lstStyle/>
                    <a:p>
                      <a:r>
                        <a:rPr lang="en-US" sz="1200" dirty="0" smtClean="0"/>
                        <a:t>Suppresses “NA” to eliminate errors in the </a:t>
                      </a:r>
                      <a:r>
                        <a:rPr lang="en-US" sz="1200" dirty="0" err="1" smtClean="0"/>
                        <a:t>PowerQuery</a:t>
                      </a:r>
                      <a:endParaRPr lang="en-US" sz="1200" dirty="0"/>
                    </a:p>
                  </a:txBody>
                  <a:tcPr/>
                </a:tc>
                <a:extLst>
                  <a:ext uri="{0D108BD9-81ED-4DB2-BD59-A6C34878D82A}">
                    <a16:rowId xmlns:a16="http://schemas.microsoft.com/office/drawing/2014/main" val="1827269279"/>
                  </a:ext>
                </a:extLst>
              </a:tr>
              <a:tr h="370840">
                <a:tc>
                  <a:txBody>
                    <a:bodyPr/>
                    <a:lstStyle/>
                    <a:p>
                      <a:r>
                        <a:rPr lang="en-US" sz="1200" dirty="0" smtClean="0"/>
                        <a:t>Actual Finish (Custom, not default)</a:t>
                      </a:r>
                      <a:endParaRPr lang="en-US" sz="1200" dirty="0"/>
                    </a:p>
                  </a:txBody>
                  <a:tcPr/>
                </a:tc>
                <a:tc>
                  <a:txBody>
                    <a:bodyPr/>
                    <a:lstStyle/>
                    <a:p>
                      <a:r>
                        <a:rPr lang="en-US" sz="1200" dirty="0" err="1" smtClean="0"/>
                        <a:t>IIf</a:t>
                      </a:r>
                      <a:r>
                        <a:rPr lang="en-US" sz="1200" dirty="0" smtClean="0"/>
                        <a:t>([Actual Finish]=</a:t>
                      </a:r>
                      <a:r>
                        <a:rPr lang="en-US" sz="1200" dirty="0" err="1" smtClean="0"/>
                        <a:t>projdatevalue</a:t>
                      </a:r>
                      <a:r>
                        <a:rPr lang="en-US" sz="1200" dirty="0" smtClean="0"/>
                        <a:t>("NA"),"",[Actual Finish])</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Suppresses “NA” to eliminate errors in the </a:t>
                      </a:r>
                      <a:r>
                        <a:rPr lang="en-US" sz="1200" dirty="0" err="1" smtClean="0"/>
                        <a:t>PowerQuery</a:t>
                      </a:r>
                      <a:endParaRPr lang="en-US" sz="1200" dirty="0" smtClean="0"/>
                    </a:p>
                  </a:txBody>
                  <a:tcPr/>
                </a:tc>
                <a:extLst>
                  <a:ext uri="{0D108BD9-81ED-4DB2-BD59-A6C34878D82A}">
                    <a16:rowId xmlns:a16="http://schemas.microsoft.com/office/drawing/2014/main" val="3280550831"/>
                  </a:ext>
                </a:extLst>
              </a:tr>
              <a:tr h="370840">
                <a:tc>
                  <a:txBody>
                    <a:bodyPr/>
                    <a:lstStyle/>
                    <a:p>
                      <a:r>
                        <a:rPr lang="en-US" sz="1200" dirty="0" smtClean="0"/>
                        <a:t>Key Deliverable (do not use milestone)</a:t>
                      </a:r>
                      <a:endParaRPr lang="en-US" sz="1200" dirty="0"/>
                    </a:p>
                  </a:txBody>
                  <a:tcPr/>
                </a:tc>
                <a:tc>
                  <a:txBody>
                    <a:bodyPr/>
                    <a:lstStyle/>
                    <a:p>
                      <a:r>
                        <a:rPr lang="en-US" sz="1200" dirty="0" smtClean="0"/>
                        <a:t>Graphical Indicator based on Yes/No selection</a:t>
                      </a:r>
                      <a:endParaRPr lang="en-US" sz="1200" dirty="0"/>
                    </a:p>
                  </a:txBody>
                  <a:tcPr/>
                </a:tc>
                <a:tc>
                  <a:txBody>
                    <a:bodyPr/>
                    <a:lstStyle/>
                    <a:p>
                      <a:r>
                        <a:rPr lang="en-US" sz="1200" dirty="0" smtClean="0"/>
                        <a:t>PM sets</a:t>
                      </a:r>
                      <a:r>
                        <a:rPr lang="en-US" sz="1200" baseline="0" dirty="0" smtClean="0"/>
                        <a:t> a Yes/No flag to indicate the task is a key deliverable or event.</a:t>
                      </a:r>
                      <a:endParaRPr lang="en-US" sz="1200" dirty="0"/>
                    </a:p>
                  </a:txBody>
                  <a:tcPr/>
                </a:tc>
                <a:extLst>
                  <a:ext uri="{0D108BD9-81ED-4DB2-BD59-A6C34878D82A}">
                    <a16:rowId xmlns:a16="http://schemas.microsoft.com/office/drawing/2014/main" val="3702553701"/>
                  </a:ext>
                </a:extLst>
              </a:tr>
              <a:tr h="370840">
                <a:tc>
                  <a:txBody>
                    <a:bodyPr/>
                    <a:lstStyle/>
                    <a:p>
                      <a:r>
                        <a:rPr lang="en-US" sz="1200" dirty="0" smtClean="0"/>
                        <a:t>RAG</a:t>
                      </a:r>
                      <a:endParaRPr lang="en-US" sz="1200" dirty="0"/>
                    </a:p>
                  </a:txBody>
                  <a:tcPr/>
                </a:tc>
                <a:tc>
                  <a:txBody>
                    <a:bodyPr/>
                    <a:lstStyle/>
                    <a:p>
                      <a:r>
                        <a:rPr lang="en-US" sz="1200" dirty="0" err="1" smtClean="0"/>
                        <a:t>ProjDateDiff</a:t>
                      </a:r>
                      <a:r>
                        <a:rPr lang="en-US" sz="1200" dirty="0" smtClean="0"/>
                        <a:t>([Status Date],[Start],"standard")</a:t>
                      </a:r>
                      <a:endParaRPr lang="en-US" sz="1200" dirty="0"/>
                    </a:p>
                  </a:txBody>
                  <a:tcPr/>
                </a:tc>
                <a:tc>
                  <a:txBody>
                    <a:bodyPr/>
                    <a:lstStyle/>
                    <a:p>
                      <a:r>
                        <a:rPr lang="en-US" sz="1200" dirty="0" smtClean="0"/>
                        <a:t>Calculates</a:t>
                      </a:r>
                      <a:r>
                        <a:rPr lang="en-US" sz="1200" baseline="0" dirty="0" smtClean="0"/>
                        <a:t> the difference between status date and start date, then sets a visual indicator based on the returned value. This should be configured for your preference. *NOTE: this needs to match your </a:t>
                      </a:r>
                      <a:r>
                        <a:rPr lang="en-US" sz="1200" baseline="0" dirty="0" err="1" smtClean="0"/>
                        <a:t>PowerQuery</a:t>
                      </a:r>
                      <a:r>
                        <a:rPr lang="en-US" sz="1200" baseline="0" dirty="0" smtClean="0"/>
                        <a:t> </a:t>
                      </a:r>
                      <a:r>
                        <a:rPr lang="en-US" sz="1200" baseline="0" dirty="0" err="1" smtClean="0"/>
                        <a:t>subsitution</a:t>
                      </a:r>
                      <a:endParaRPr lang="en-US" sz="1200" dirty="0"/>
                    </a:p>
                  </a:txBody>
                  <a:tcPr/>
                </a:tc>
                <a:extLst>
                  <a:ext uri="{0D108BD9-81ED-4DB2-BD59-A6C34878D82A}">
                    <a16:rowId xmlns:a16="http://schemas.microsoft.com/office/drawing/2014/main" val="1820510061"/>
                  </a:ext>
                </a:extLst>
              </a:tr>
            </a:tbl>
          </a:graphicData>
        </a:graphic>
      </p:graphicFrame>
    </p:spTree>
    <p:extLst>
      <p:ext uri="{BB962C8B-B14F-4D97-AF65-F5344CB8AC3E}">
        <p14:creationId xmlns:p14="http://schemas.microsoft.com/office/powerpoint/2010/main" val="238580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Custom </a:t>
            </a:r>
            <a:r>
              <a:rPr lang="en-US" dirty="0"/>
              <a:t>MSP </a:t>
            </a:r>
            <a:r>
              <a:rPr lang="en-US" dirty="0" smtClean="0"/>
              <a:t>Columns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95584601"/>
              </p:ext>
            </p:extLst>
          </p:nvPr>
        </p:nvGraphicFramePr>
        <p:xfrm>
          <a:off x="333375" y="682624"/>
          <a:ext cx="8486775" cy="4759960"/>
        </p:xfrm>
        <a:graphic>
          <a:graphicData uri="http://schemas.openxmlformats.org/drawingml/2006/table">
            <a:tbl>
              <a:tblPr firstRow="1" bandRow="1">
                <a:tableStyleId>{5C22544A-7EE6-4342-B048-85BDC9FD1C3A}</a:tableStyleId>
              </a:tblPr>
              <a:tblGrid>
                <a:gridCol w="2828925">
                  <a:extLst>
                    <a:ext uri="{9D8B030D-6E8A-4147-A177-3AD203B41FA5}">
                      <a16:colId xmlns:a16="http://schemas.microsoft.com/office/drawing/2014/main" val="1460699132"/>
                    </a:ext>
                  </a:extLst>
                </a:gridCol>
                <a:gridCol w="2828925">
                  <a:extLst>
                    <a:ext uri="{9D8B030D-6E8A-4147-A177-3AD203B41FA5}">
                      <a16:colId xmlns:a16="http://schemas.microsoft.com/office/drawing/2014/main" val="3627281673"/>
                    </a:ext>
                  </a:extLst>
                </a:gridCol>
                <a:gridCol w="2828925">
                  <a:extLst>
                    <a:ext uri="{9D8B030D-6E8A-4147-A177-3AD203B41FA5}">
                      <a16:colId xmlns:a16="http://schemas.microsoft.com/office/drawing/2014/main" val="4142407095"/>
                    </a:ext>
                  </a:extLst>
                </a:gridCol>
              </a:tblGrid>
              <a:tr h="370840">
                <a:tc>
                  <a:txBody>
                    <a:bodyPr/>
                    <a:lstStyle/>
                    <a:p>
                      <a:r>
                        <a:rPr lang="en-US" dirty="0" smtClean="0"/>
                        <a:t>Name</a:t>
                      </a:r>
                      <a:endParaRPr lang="en-US" dirty="0"/>
                    </a:p>
                  </a:txBody>
                  <a:tcPr/>
                </a:tc>
                <a:tc>
                  <a:txBody>
                    <a:bodyPr/>
                    <a:lstStyle/>
                    <a:p>
                      <a:r>
                        <a:rPr lang="en-US" dirty="0" smtClean="0"/>
                        <a:t>Formula</a:t>
                      </a:r>
                      <a:endParaRPr lang="en-US" dirty="0"/>
                    </a:p>
                  </a:txBody>
                  <a:tcPr/>
                </a:tc>
                <a:tc>
                  <a:txBody>
                    <a:bodyPr/>
                    <a:lstStyle/>
                    <a:p>
                      <a:r>
                        <a:rPr lang="en-US" dirty="0" smtClean="0"/>
                        <a:t>Purpose</a:t>
                      </a:r>
                      <a:endParaRPr lang="en-US" dirty="0"/>
                    </a:p>
                  </a:txBody>
                  <a:tcPr/>
                </a:tc>
                <a:extLst>
                  <a:ext uri="{0D108BD9-81ED-4DB2-BD59-A6C34878D82A}">
                    <a16:rowId xmlns:a16="http://schemas.microsoft.com/office/drawing/2014/main" val="3717775325"/>
                  </a:ext>
                </a:extLst>
              </a:tr>
              <a:tr h="370840">
                <a:tc>
                  <a:txBody>
                    <a:bodyPr/>
                    <a:lstStyle/>
                    <a:p>
                      <a:r>
                        <a:rPr lang="en-US" dirty="0" smtClean="0"/>
                        <a:t>Hub</a:t>
                      </a:r>
                      <a:endParaRPr lang="en-US" dirty="0"/>
                    </a:p>
                  </a:txBody>
                  <a:tcPr/>
                </a:tc>
                <a:tc>
                  <a:txBody>
                    <a:bodyPr/>
                    <a:lstStyle/>
                    <a:p>
                      <a:r>
                        <a:rPr lang="en-US" dirty="0" smtClean="0"/>
                        <a:t>Look up value, or drop down, depending on configuration.</a:t>
                      </a:r>
                    </a:p>
                  </a:txBody>
                  <a:tcPr/>
                </a:tc>
                <a:tc>
                  <a:txBody>
                    <a:bodyPr/>
                    <a:lstStyle/>
                    <a:p>
                      <a:r>
                        <a:rPr lang="en-US" dirty="0" smtClean="0"/>
                        <a:t>Provides a logical grouping</a:t>
                      </a:r>
                      <a:r>
                        <a:rPr lang="en-US" baseline="0" dirty="0" smtClean="0"/>
                        <a:t> of activities for a custom view. Name this whatever you want to meet your requirements.</a:t>
                      </a:r>
                      <a:endParaRPr lang="en-US" dirty="0"/>
                    </a:p>
                  </a:txBody>
                  <a:tcPr/>
                </a:tc>
                <a:extLst>
                  <a:ext uri="{0D108BD9-81ED-4DB2-BD59-A6C34878D82A}">
                    <a16:rowId xmlns:a16="http://schemas.microsoft.com/office/drawing/2014/main" val="2882375165"/>
                  </a:ext>
                </a:extLst>
              </a:tr>
              <a:tr h="370840">
                <a:tc>
                  <a:txBody>
                    <a:bodyPr/>
                    <a:lstStyle/>
                    <a:p>
                      <a:r>
                        <a:rPr lang="en-US" dirty="0" smtClean="0"/>
                        <a:t>Work Stream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Look up value, or drop down, depending on configuration.</a:t>
                      </a:r>
                    </a:p>
                    <a:p>
                      <a:endParaRPr lang="en-US" dirty="0"/>
                    </a:p>
                  </a:txBody>
                  <a:tcPr/>
                </a:tc>
                <a:tc>
                  <a:txBody>
                    <a:bodyPr/>
                    <a:lstStyle/>
                    <a:p>
                      <a:r>
                        <a:rPr lang="en-US" dirty="0" smtClean="0"/>
                        <a:t>Provides a logical grouping</a:t>
                      </a:r>
                      <a:r>
                        <a:rPr lang="en-US" baseline="0" dirty="0" smtClean="0"/>
                        <a:t> of activities for a custom view. Name this whatever you want to meet your requirements.</a:t>
                      </a:r>
                      <a:endParaRPr lang="en-US" dirty="0" smtClean="0"/>
                    </a:p>
                    <a:p>
                      <a:endParaRPr lang="en-US" dirty="0"/>
                    </a:p>
                  </a:txBody>
                  <a:tcPr/>
                </a:tc>
                <a:extLst>
                  <a:ext uri="{0D108BD9-81ED-4DB2-BD59-A6C34878D82A}">
                    <a16:rowId xmlns:a16="http://schemas.microsoft.com/office/drawing/2014/main" val="2474044134"/>
                  </a:ext>
                </a:extLst>
              </a:tr>
              <a:tr h="370840">
                <a:tc>
                  <a:txBody>
                    <a:bodyPr/>
                    <a:lstStyle/>
                    <a:p>
                      <a:r>
                        <a:rPr lang="en-US" dirty="0" smtClean="0"/>
                        <a:t>PM</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Look up value, or drop down, depending on configuration.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Provides a logical grouping</a:t>
                      </a:r>
                      <a:r>
                        <a:rPr lang="en-US" baseline="0" dirty="0" smtClean="0"/>
                        <a:t> of activities for a custom view</a:t>
                      </a:r>
                      <a:endParaRPr lang="en-US" dirty="0" smtClean="0"/>
                    </a:p>
                    <a:p>
                      <a:endParaRPr lang="en-US" dirty="0"/>
                    </a:p>
                  </a:txBody>
                  <a:tcPr/>
                </a:tc>
                <a:extLst>
                  <a:ext uri="{0D108BD9-81ED-4DB2-BD59-A6C34878D82A}">
                    <a16:rowId xmlns:a16="http://schemas.microsoft.com/office/drawing/2014/main" val="272863582"/>
                  </a:ext>
                </a:extLst>
              </a:tr>
            </a:tbl>
          </a:graphicData>
        </a:graphic>
      </p:graphicFrame>
    </p:spTree>
    <p:extLst>
      <p:ext uri="{BB962C8B-B14F-4D97-AF65-F5344CB8AC3E}">
        <p14:creationId xmlns:p14="http://schemas.microsoft.com/office/powerpoint/2010/main" val="2503937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Fields of Note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04963143"/>
              </p:ext>
            </p:extLst>
          </p:nvPr>
        </p:nvGraphicFramePr>
        <p:xfrm>
          <a:off x="333375" y="1143000"/>
          <a:ext cx="8486775" cy="4577080"/>
        </p:xfrm>
        <a:graphic>
          <a:graphicData uri="http://schemas.openxmlformats.org/drawingml/2006/table">
            <a:tbl>
              <a:tblPr firstRow="1" bandRow="1">
                <a:tableStyleId>{5C22544A-7EE6-4342-B048-85BDC9FD1C3A}</a:tableStyleId>
              </a:tblPr>
              <a:tblGrid>
                <a:gridCol w="2828925">
                  <a:extLst>
                    <a:ext uri="{9D8B030D-6E8A-4147-A177-3AD203B41FA5}">
                      <a16:colId xmlns:a16="http://schemas.microsoft.com/office/drawing/2014/main" val="1460699132"/>
                    </a:ext>
                  </a:extLst>
                </a:gridCol>
                <a:gridCol w="2828925">
                  <a:extLst>
                    <a:ext uri="{9D8B030D-6E8A-4147-A177-3AD203B41FA5}">
                      <a16:colId xmlns:a16="http://schemas.microsoft.com/office/drawing/2014/main" val="3627281673"/>
                    </a:ext>
                  </a:extLst>
                </a:gridCol>
                <a:gridCol w="2828925">
                  <a:extLst>
                    <a:ext uri="{9D8B030D-6E8A-4147-A177-3AD203B41FA5}">
                      <a16:colId xmlns:a16="http://schemas.microsoft.com/office/drawing/2014/main" val="4142407095"/>
                    </a:ext>
                  </a:extLst>
                </a:gridCol>
              </a:tblGrid>
              <a:tr h="370840">
                <a:tc>
                  <a:txBody>
                    <a:bodyPr/>
                    <a:lstStyle/>
                    <a:p>
                      <a:r>
                        <a:rPr lang="en-US" dirty="0" smtClean="0"/>
                        <a:t>Name</a:t>
                      </a:r>
                      <a:endParaRPr lang="en-US" dirty="0"/>
                    </a:p>
                  </a:txBody>
                  <a:tcPr/>
                </a:tc>
                <a:tc>
                  <a:txBody>
                    <a:bodyPr/>
                    <a:lstStyle/>
                    <a:p>
                      <a:r>
                        <a:rPr lang="en-US" dirty="0" smtClean="0"/>
                        <a:t>Value</a:t>
                      </a:r>
                      <a:endParaRPr lang="en-US" dirty="0"/>
                    </a:p>
                  </a:txBody>
                  <a:tcPr/>
                </a:tc>
                <a:tc>
                  <a:txBody>
                    <a:bodyPr/>
                    <a:lstStyle/>
                    <a:p>
                      <a:r>
                        <a:rPr lang="en-US" dirty="0" smtClean="0"/>
                        <a:t>Purpose</a:t>
                      </a:r>
                      <a:endParaRPr lang="en-US" dirty="0"/>
                    </a:p>
                  </a:txBody>
                  <a:tcPr/>
                </a:tc>
                <a:extLst>
                  <a:ext uri="{0D108BD9-81ED-4DB2-BD59-A6C34878D82A}">
                    <a16:rowId xmlns:a16="http://schemas.microsoft.com/office/drawing/2014/main" val="3717775325"/>
                  </a:ext>
                </a:extLst>
              </a:tr>
              <a:tr h="370840">
                <a:tc>
                  <a:txBody>
                    <a:bodyPr/>
                    <a:lstStyle/>
                    <a:p>
                      <a:r>
                        <a:rPr lang="en-US" dirty="0" smtClean="0"/>
                        <a:t>Summary</a:t>
                      </a:r>
                      <a:endParaRPr lang="en-US" dirty="0"/>
                    </a:p>
                  </a:txBody>
                  <a:tcPr/>
                </a:tc>
                <a:tc>
                  <a:txBody>
                    <a:bodyPr/>
                    <a:lstStyle/>
                    <a:p>
                      <a:r>
                        <a:rPr lang="en-US" dirty="0" smtClean="0"/>
                        <a:t>Yes/No</a:t>
                      </a:r>
                      <a:endParaRPr lang="en-US" dirty="0"/>
                    </a:p>
                  </a:txBody>
                  <a:tcPr/>
                </a:tc>
                <a:tc>
                  <a:txBody>
                    <a:bodyPr/>
                    <a:lstStyle/>
                    <a:p>
                      <a:r>
                        <a:rPr lang="en-US" dirty="0" smtClean="0"/>
                        <a:t>Allows the Excel report to suppress values associated with this</a:t>
                      </a:r>
                      <a:r>
                        <a:rPr lang="en-US" baseline="0" dirty="0" smtClean="0"/>
                        <a:t> row to eliminate incorrect values being reported.</a:t>
                      </a:r>
                      <a:endParaRPr lang="en-US" dirty="0"/>
                    </a:p>
                  </a:txBody>
                  <a:tcPr/>
                </a:tc>
                <a:extLst>
                  <a:ext uri="{0D108BD9-81ED-4DB2-BD59-A6C34878D82A}">
                    <a16:rowId xmlns:a16="http://schemas.microsoft.com/office/drawing/2014/main" val="2882375165"/>
                  </a:ext>
                </a:extLst>
              </a:tr>
              <a:tr h="370840">
                <a:tc>
                  <a:txBody>
                    <a:bodyPr/>
                    <a:lstStyle/>
                    <a:p>
                      <a:r>
                        <a:rPr lang="en-US" dirty="0" smtClean="0"/>
                        <a:t>Unique ID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Auto Assigned Number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Creates a fixed ID for Excel to use when querying records.</a:t>
                      </a:r>
                    </a:p>
                    <a:p>
                      <a:endParaRPr lang="en-US" dirty="0"/>
                    </a:p>
                  </a:txBody>
                  <a:tcPr/>
                </a:tc>
                <a:extLst>
                  <a:ext uri="{0D108BD9-81ED-4DB2-BD59-A6C34878D82A}">
                    <a16:rowId xmlns:a16="http://schemas.microsoft.com/office/drawing/2014/main" val="2474044134"/>
                  </a:ext>
                </a:extLst>
              </a:tr>
              <a:tr h="370840">
                <a:tc>
                  <a:txBody>
                    <a:bodyPr/>
                    <a:lstStyle/>
                    <a:p>
                      <a:r>
                        <a:rPr lang="en-US" dirty="0" smtClean="0"/>
                        <a:t>Active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Yes/No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Allows</a:t>
                      </a:r>
                      <a:r>
                        <a:rPr lang="en-US" baseline="0" dirty="0" smtClean="0"/>
                        <a:t> the Excel report</a:t>
                      </a:r>
                      <a:endParaRPr lang="en-US" dirty="0" smtClean="0"/>
                    </a:p>
                    <a:p>
                      <a:endParaRPr lang="en-US" dirty="0"/>
                    </a:p>
                  </a:txBody>
                  <a:tcPr/>
                </a:tc>
                <a:extLst>
                  <a:ext uri="{0D108BD9-81ED-4DB2-BD59-A6C34878D82A}">
                    <a16:rowId xmlns:a16="http://schemas.microsoft.com/office/drawing/2014/main" val="272863582"/>
                  </a:ext>
                </a:extLst>
              </a:tr>
              <a:tr h="370840">
                <a:tc>
                  <a:txBody>
                    <a:bodyPr/>
                    <a:lstStyle/>
                    <a:p>
                      <a:r>
                        <a:rPr lang="en-US" dirty="0" smtClean="0"/>
                        <a:t>Critical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Yes/No</a:t>
                      </a:r>
                    </a:p>
                  </a:txBody>
                  <a:tcPr/>
                </a:tc>
                <a:tc>
                  <a:txBody>
                    <a:bodyPr/>
                    <a:lstStyle/>
                    <a:p>
                      <a:r>
                        <a:rPr lang="en-US" dirty="0" smtClean="0"/>
                        <a:t>Indicates if a task is on the critical path or if there is any slack</a:t>
                      </a:r>
                      <a:endParaRPr lang="en-US" dirty="0"/>
                    </a:p>
                  </a:txBody>
                  <a:tcPr/>
                </a:tc>
                <a:extLst>
                  <a:ext uri="{0D108BD9-81ED-4DB2-BD59-A6C34878D82A}">
                    <a16:rowId xmlns:a16="http://schemas.microsoft.com/office/drawing/2014/main" val="1606981738"/>
                  </a:ext>
                </a:extLst>
              </a:tr>
            </a:tbl>
          </a:graphicData>
        </a:graphic>
      </p:graphicFrame>
    </p:spTree>
    <p:extLst>
      <p:ext uri="{BB962C8B-B14F-4D97-AF65-F5344CB8AC3E}">
        <p14:creationId xmlns:p14="http://schemas.microsoft.com/office/powerpoint/2010/main" val="699038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a:t>
            </a:r>
            <a:endParaRPr lang="en-US" dirty="0"/>
          </a:p>
        </p:txBody>
      </p:sp>
      <p:sp>
        <p:nvSpPr>
          <p:cNvPr id="7" name="Content Placeholder 6"/>
          <p:cNvSpPr>
            <a:spLocks noGrp="1"/>
          </p:cNvSpPr>
          <p:nvPr>
            <p:ph idx="1"/>
          </p:nvPr>
        </p:nvSpPr>
        <p:spPr>
          <a:xfrm>
            <a:off x="333375" y="1520363"/>
            <a:ext cx="4356612" cy="4166419"/>
          </a:xfrm>
        </p:spPr>
        <p:txBody>
          <a:bodyPr>
            <a:normAutofit/>
          </a:bodyPr>
          <a:lstStyle/>
          <a:p>
            <a:r>
              <a:rPr lang="en-US" dirty="0" smtClean="0"/>
              <a:t>Add all columns required for export and order them.</a:t>
            </a:r>
          </a:p>
          <a:p>
            <a:r>
              <a:rPr lang="en-US" dirty="0" smtClean="0"/>
              <a:t>Select Save View</a:t>
            </a:r>
          </a:p>
          <a:p>
            <a:r>
              <a:rPr lang="en-US" dirty="0" smtClean="0"/>
              <a:t>Use brackets ([]) and name it as shown)</a:t>
            </a:r>
          </a:p>
          <a:p>
            <a:r>
              <a:rPr lang="en-US" dirty="0" smtClean="0"/>
              <a:t>Easily return to view when exporting updated schedule values.</a:t>
            </a:r>
            <a:endParaRPr lang="en-US" dirty="0"/>
          </a:p>
        </p:txBody>
      </p:sp>
      <p:pic>
        <p:nvPicPr>
          <p:cNvPr id="6" name="Picture 5"/>
          <p:cNvPicPr>
            <a:picLocks noChangeAspect="1"/>
          </p:cNvPicPr>
          <p:nvPr/>
        </p:nvPicPr>
        <p:blipFill>
          <a:blip r:embed="rId2"/>
          <a:stretch>
            <a:fillRect/>
          </a:stretch>
        </p:blipFill>
        <p:spPr>
          <a:xfrm>
            <a:off x="4804287" y="1103210"/>
            <a:ext cx="3429000" cy="4238625"/>
          </a:xfrm>
          <a:prstGeom prst="rect">
            <a:avLst/>
          </a:prstGeom>
        </p:spPr>
      </p:pic>
    </p:spTree>
    <p:extLst>
      <p:ext uri="{BB962C8B-B14F-4D97-AF65-F5344CB8AC3E}">
        <p14:creationId xmlns:p14="http://schemas.microsoft.com/office/powerpoint/2010/main" val="4024773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Filter/Active Filter</a:t>
            </a:r>
            <a:endParaRPr lang="en-US" dirty="0"/>
          </a:p>
        </p:txBody>
      </p:sp>
      <p:pic>
        <p:nvPicPr>
          <p:cNvPr id="3" name="Picture 2"/>
          <p:cNvPicPr>
            <a:picLocks noChangeAspect="1"/>
          </p:cNvPicPr>
          <p:nvPr/>
        </p:nvPicPr>
        <p:blipFill>
          <a:blip r:embed="rId2"/>
          <a:stretch>
            <a:fillRect/>
          </a:stretch>
        </p:blipFill>
        <p:spPr>
          <a:xfrm>
            <a:off x="4419139" y="1539515"/>
            <a:ext cx="3933825" cy="1143000"/>
          </a:xfrm>
          <a:prstGeom prst="rect">
            <a:avLst/>
          </a:prstGeom>
        </p:spPr>
      </p:pic>
      <p:sp>
        <p:nvSpPr>
          <p:cNvPr id="5" name="Content Placeholder 6"/>
          <p:cNvSpPr>
            <a:spLocks noGrp="1"/>
          </p:cNvSpPr>
          <p:nvPr>
            <p:ph idx="1"/>
          </p:nvPr>
        </p:nvSpPr>
        <p:spPr>
          <a:xfrm>
            <a:off x="62527" y="1372879"/>
            <a:ext cx="4356612" cy="4166419"/>
          </a:xfrm>
        </p:spPr>
        <p:txBody>
          <a:bodyPr>
            <a:normAutofit/>
          </a:bodyPr>
          <a:lstStyle/>
          <a:p>
            <a:r>
              <a:rPr lang="en-US" dirty="0" smtClean="0"/>
              <a:t>Add a custom filter using the same naming convention as the view.</a:t>
            </a:r>
          </a:p>
          <a:p>
            <a:r>
              <a:rPr lang="en-US" dirty="0" smtClean="0"/>
              <a:t>Filter on field name “Active”=“yes”.</a:t>
            </a:r>
          </a:p>
          <a:p>
            <a:r>
              <a:rPr lang="en-US" dirty="0" smtClean="0"/>
              <a:t>Optional – Add a</a:t>
            </a:r>
            <a:br>
              <a:rPr lang="en-US" dirty="0" smtClean="0"/>
            </a:br>
            <a:r>
              <a:rPr lang="en-US" dirty="0" smtClean="0"/>
              <a:t>date range as shown</a:t>
            </a:r>
          </a:p>
          <a:p>
            <a:endParaRPr lang="en-US" dirty="0" smtClean="0"/>
          </a:p>
        </p:txBody>
      </p:sp>
      <p:pic>
        <p:nvPicPr>
          <p:cNvPr id="6" name="Picture 5"/>
          <p:cNvPicPr>
            <a:picLocks noChangeAspect="1"/>
          </p:cNvPicPr>
          <p:nvPr/>
        </p:nvPicPr>
        <p:blipFill>
          <a:blip r:embed="rId3"/>
          <a:stretch>
            <a:fillRect/>
          </a:stretch>
        </p:blipFill>
        <p:spPr>
          <a:xfrm>
            <a:off x="3023419" y="3027642"/>
            <a:ext cx="5554612" cy="2786068"/>
          </a:xfrm>
          <a:prstGeom prst="rect">
            <a:avLst/>
          </a:prstGeom>
        </p:spPr>
      </p:pic>
    </p:spTree>
    <p:extLst>
      <p:ext uri="{BB962C8B-B14F-4D97-AF65-F5344CB8AC3E}">
        <p14:creationId xmlns:p14="http://schemas.microsoft.com/office/powerpoint/2010/main" val="3502017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dwPS Theme">
      <a:dk1>
        <a:srgbClr val="000000"/>
      </a:dk1>
      <a:lt1>
        <a:srgbClr val="FFFFFF"/>
      </a:lt1>
      <a:dk2>
        <a:srgbClr val="D0D3D4"/>
      </a:dk2>
      <a:lt2>
        <a:srgbClr val="D0D3D4"/>
      </a:lt2>
      <a:accent1>
        <a:srgbClr val="020242"/>
      </a:accent1>
      <a:accent2>
        <a:srgbClr val="99B948"/>
      </a:accent2>
      <a:accent3>
        <a:srgbClr val="95B9DF"/>
      </a:accent3>
      <a:accent4>
        <a:srgbClr val="DEEAF6"/>
      </a:accent4>
      <a:accent5>
        <a:srgbClr val="7C878E"/>
      </a:accent5>
      <a:accent6>
        <a:srgbClr val="E5AD37"/>
      </a:accent6>
      <a:hlink>
        <a:srgbClr val="020242"/>
      </a:hlink>
      <a:folHlink>
        <a:srgbClr val="63000A"/>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tIns="91440" bIns="91440" rtlCol="0">
        <a:spAutoFit/>
      </a:bodyPr>
      <a:lstStyle>
        <a:defPPr>
          <a:defRPr sz="1200" dirty="0" smtClean="0">
            <a:solidFill>
              <a:srgbClr val="020242"/>
            </a:solidFill>
            <a:latin typeface="Lato" panose="020F0502020204030203" pitchFamily="34" charset="0"/>
          </a:defRPr>
        </a:defPPr>
      </a:lstStyle>
    </a:txDef>
  </a:objectDefaults>
  <a:extraClrSchemeLst/>
  <a:extLst>
    <a:ext uri="{05A4C25C-085E-4340-85A3-A5531E510DB2}">
      <thm15:themeFamily xmlns:thm15="http://schemas.microsoft.com/office/thememl/2012/main" name="PowerPoint Template - L&amp;D Courses" id="{FE0751AA-AD35-44FE-9414-D9F485060CD4}" vid="{756664C7-C36C-4117-9A2C-59B8056460F0}"/>
    </a:ext>
  </a:extLst>
</a:theme>
</file>

<file path=ppt/theme/theme2.xml><?xml version="1.0" encoding="utf-8"?>
<a:theme xmlns:a="http://schemas.openxmlformats.org/drawingml/2006/main" name="Office Theme">
  <a:themeElements>
    <a:clrScheme name="EdwPS Theme">
      <a:dk1>
        <a:srgbClr val="000000"/>
      </a:dk1>
      <a:lt1>
        <a:srgbClr val="FFFFFF"/>
      </a:lt1>
      <a:dk2>
        <a:srgbClr val="D0D3D4"/>
      </a:dk2>
      <a:lt2>
        <a:srgbClr val="D0D3D4"/>
      </a:lt2>
      <a:accent1>
        <a:srgbClr val="020242"/>
      </a:accent1>
      <a:accent2>
        <a:srgbClr val="99B948"/>
      </a:accent2>
      <a:accent3>
        <a:srgbClr val="95B9DF"/>
      </a:accent3>
      <a:accent4>
        <a:srgbClr val="DEEAF6"/>
      </a:accent4>
      <a:accent5>
        <a:srgbClr val="7C878E"/>
      </a:accent5>
      <a:accent6>
        <a:srgbClr val="E5AD37"/>
      </a:accent6>
      <a:hlink>
        <a:srgbClr val="020242"/>
      </a:hlink>
      <a:folHlink>
        <a:srgbClr val="63000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ed3a71df-ee58-4743-b0d2-d73754df067e">EDWPS-845943638-90</_dlc_DocId>
    <_dlc_DocIdUrl xmlns="ed3a71df-ee58-4743-b0d2-d73754df067e">
      <Url>http://portal/Training/_layouts/15/DocIdRedir.aspx?ID=EDWPS-845943638-90</Url>
      <Description>EDWPS-845943638-90</Description>
    </_dlc_DocIdUrl>
    <DLCPolicyLabelClientValue xmlns="356a8222-e805-4617-8628-3a3221888260" xsi:nil="true"/>
    <DLCPolicyLabelLock xmlns="356a8222-e805-4617-8628-3a3221888260" xsi:nil="true"/>
    <DLCPolicyLabelValue xmlns="356a8222-e805-4617-8628-3a3221888260">Version: 0.3</DLCPolicyLabelValue>
    <Document_x0020_Type xmlns="356a8222-e805-4617-8628-3a3221888260">Presentation</Document_x0020_Typ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07EF736243453409B276D0760EDAE55" ma:contentTypeVersion="16" ma:contentTypeDescription="Create a new document." ma:contentTypeScope="" ma:versionID="cf61cf6342e48549cc051d72f3ac6268">
  <xsd:schema xmlns:xsd="http://www.w3.org/2001/XMLSchema" xmlns:xs="http://www.w3.org/2001/XMLSchema" xmlns:p="http://schemas.microsoft.com/office/2006/metadata/properties" xmlns:ns1="http://schemas.microsoft.com/sharepoint/v3" xmlns:ns2="ed3a71df-ee58-4743-b0d2-d73754df067e" xmlns:ns3="356a8222-e805-4617-8628-3a3221888260" targetNamespace="http://schemas.microsoft.com/office/2006/metadata/properties" ma:root="true" ma:fieldsID="12ab15f765b53e5d00680ee5e7503bd0" ns1:_="" ns2:_="" ns3:_="">
    <xsd:import namespace="http://schemas.microsoft.com/sharepoint/v3"/>
    <xsd:import namespace="ed3a71df-ee58-4743-b0d2-d73754df067e"/>
    <xsd:import namespace="356a8222-e805-4617-8628-3a3221888260"/>
    <xsd:element name="properties">
      <xsd:complexType>
        <xsd:sequence>
          <xsd:element name="documentManagement">
            <xsd:complexType>
              <xsd:all>
                <xsd:element ref="ns2:_dlc_DocId" minOccurs="0"/>
                <xsd:element ref="ns2:_dlc_DocIdUrl" minOccurs="0"/>
                <xsd:element ref="ns2:_dlc_DocIdPersistId" minOccurs="0"/>
                <xsd:element ref="ns3:Document_x0020_Type" minOccurs="0"/>
                <xsd:element ref="ns2:SharedWithUsers" minOccurs="0"/>
                <xsd:element ref="ns1:_dlc_Exempt" minOccurs="0"/>
                <xsd:element ref="ns3:DLCPolicyLabelValue" minOccurs="0"/>
                <xsd:element ref="ns3:DLCPolicyLabelClientValue" minOccurs="0"/>
                <xsd:element ref="ns3: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3"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3a71df-ee58-4743-b0d2-d73754df067e"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56a8222-e805-4617-8628-3a3221888260" elementFormDefault="qualified">
    <xsd:import namespace="http://schemas.microsoft.com/office/2006/documentManagement/types"/>
    <xsd:import namespace="http://schemas.microsoft.com/office/infopath/2007/PartnerControls"/>
    <xsd:element name="Document_x0020_Type" ma:index="7" nillable="true" ma:displayName="Document Type" ma:default="Presentation" ma:format="Dropdown" ma:internalName="Document_x0020_Type" ma:readOnly="false">
      <xsd:simpleType>
        <xsd:restriction base="dms:Choice">
          <xsd:enumeration value="Design Document"/>
          <xsd:enumeration value="Presentation"/>
          <xsd:enumeration value="eLearning Script"/>
          <xsd:enumeration value="eLearning Question Bank"/>
          <xsd:enumeration value="Other"/>
        </xsd:restriction>
      </xsd:simpleType>
    </xsd:element>
    <xsd:element name="DLCPolicyLabelValue" ma:index="14"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5"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6"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p:Policy xmlns:p="office.server.policy" id="" local="true">
  <p:Name>Document</p:Name>
  <p:Description/>
  <p:Statement/>
  <p:PolicyItems>
    <p:PolicyItem featureId="Microsoft.Office.RecordsManagement.PolicyFeatures.PolicyLabel" staticId="0x010100307EF736243453409B276D0760EDAE55|-2094414987" UniqueId="dcb4315b-9395-40ac-8192-8a94648e490c">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literal">Version: </segment>
          <segment type="metadata">_UIVersionString</segment>
        </label>
      </p:CustomData>
    </p:PolicyItem>
  </p:PolicyItems>
</p:Policy>
</file>

<file path=customXml/itemProps1.xml><?xml version="1.0" encoding="utf-8"?>
<ds:datastoreItem xmlns:ds="http://schemas.openxmlformats.org/officeDocument/2006/customXml" ds:itemID="{4D871888-7970-4607-AD1A-BE0474648A1F}">
  <ds:schemaRefs>
    <ds:schemaRef ds:uri="http://schemas.microsoft.com/sharepoint/events"/>
  </ds:schemaRefs>
</ds:datastoreItem>
</file>

<file path=customXml/itemProps2.xml><?xml version="1.0" encoding="utf-8"?>
<ds:datastoreItem xmlns:ds="http://schemas.openxmlformats.org/officeDocument/2006/customXml" ds:itemID="{BF66AF8A-553C-4273-BD50-7DC4DD4B6043}">
  <ds:schemaRefs>
    <ds:schemaRef ds:uri="http://schemas.microsoft.com/sharepoint/v3/contenttype/forms"/>
  </ds:schemaRefs>
</ds:datastoreItem>
</file>

<file path=customXml/itemProps3.xml><?xml version="1.0" encoding="utf-8"?>
<ds:datastoreItem xmlns:ds="http://schemas.openxmlformats.org/officeDocument/2006/customXml" ds:itemID="{188B729D-112B-4C25-8C69-35ED387CDC2F}">
  <ds:schemaRefs>
    <ds:schemaRef ds:uri="ed3a71df-ee58-4743-b0d2-d73754df067e"/>
    <ds:schemaRef ds:uri="http://purl.org/dc/elements/1.1/"/>
    <ds:schemaRef ds:uri="http://purl.org/dc/terms/"/>
    <ds:schemaRef ds:uri="http://purl.org/dc/dcmitype/"/>
    <ds:schemaRef ds:uri="http://www.w3.org/XML/1998/namespace"/>
    <ds:schemaRef ds:uri="356a8222-e805-4617-8628-3a3221888260"/>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4.xml><?xml version="1.0" encoding="utf-8"?>
<ds:datastoreItem xmlns:ds="http://schemas.openxmlformats.org/officeDocument/2006/customXml" ds:itemID="{28D119FB-4DF3-45E6-83FB-A9A3F469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3a71df-ee58-4743-b0d2-d73754df067e"/>
    <ds:schemaRef ds:uri="356a8222-e805-4617-8628-3a32218882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0495C58-8462-4ABA-9CD6-85D16B3E61A1}">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EdwPS Project Management Process (3-14-16)</Template>
  <TotalTime>34454</TotalTime>
  <Words>1067</Words>
  <Application>Microsoft Office PowerPoint</Application>
  <PresentationFormat>On-screen Show (4:3)</PresentationFormat>
  <Paragraphs>150</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Arial</vt:lpstr>
      <vt:lpstr>Wingdings</vt:lpstr>
      <vt:lpstr>Roboto</vt:lpstr>
      <vt:lpstr>Lato</vt:lpstr>
      <vt:lpstr>Times New Roman</vt:lpstr>
      <vt:lpstr>Oswald</vt:lpstr>
      <vt:lpstr>ＭＳ Ｐゴシック</vt:lpstr>
      <vt:lpstr>Office Theme</vt:lpstr>
      <vt:lpstr>PowerPoint Presentation</vt:lpstr>
      <vt:lpstr>Project Setup and Notes</vt:lpstr>
      <vt:lpstr>Project Schedule Best Practices</vt:lpstr>
      <vt:lpstr>Class Goals</vt:lpstr>
      <vt:lpstr>Custom MSP Columns with Formulas</vt:lpstr>
      <vt:lpstr>Additional Custom MSP Columns</vt:lpstr>
      <vt:lpstr>Additional Fields of Note</vt:lpstr>
      <vt:lpstr>Custom View</vt:lpstr>
      <vt:lpstr>Custom Filter/Active Filter</vt:lpstr>
      <vt:lpstr>Demo Time!</vt:lpstr>
      <vt:lpstr>Excel Setup and Notes</vt:lpstr>
      <vt:lpstr>Why Use Excel?</vt:lpstr>
      <vt:lpstr>Process</vt:lpstr>
      <vt:lpstr>Excel Transformations</vt:lpstr>
      <vt:lpstr>Excel Transformations</vt:lpstr>
      <vt:lpstr>Demo Time!</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Stinnett, Jr., Walter</dc:creator>
  <cp:lastModifiedBy>Chamberlain, Jeff</cp:lastModifiedBy>
  <cp:revision>1350</cp:revision>
  <cp:lastPrinted>2021-05-24T21:16:23Z</cp:lastPrinted>
  <dcterms:created xsi:type="dcterms:W3CDTF">2016-03-14T17:05:19Z</dcterms:created>
  <dcterms:modified xsi:type="dcterms:W3CDTF">2021-11-03T14:42:49Z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356b82b5-c756-4407-aa92-3bc2689a585d</vt:lpwstr>
  </property>
  <property fmtid="{D5CDD505-2E9C-101B-9397-08002B2CF9AE}" pid="3" name="ContentTypeId">
    <vt:lpwstr>0x010100307EF736243453409B276D0760EDAE55</vt:lpwstr>
  </property>
  <property fmtid="{D5CDD505-2E9C-101B-9397-08002B2CF9AE}" pid="4" name="Notes StartStop">
    <vt:lpwstr>Custom 0002, 0103</vt:lpwstr>
  </property>
  <property fmtid="{D5CDD505-2E9C-101B-9397-08002B2CF9AE}" pid="5" name="Notes Page Width">
    <vt:lpwstr>8.0</vt:lpwstr>
  </property>
  <property fmtid="{D5CDD505-2E9C-101B-9397-08002B2CF9AE}" pid="6" name="Right Align">
    <vt:lpwstr>-0.05</vt:lpwstr>
  </property>
  <property fmtid="{D5CDD505-2E9C-101B-9397-08002B2CF9AE}" pid="7" name="Left Align">
    <vt:lpwstr>-0.1</vt:lpwstr>
  </property>
  <property fmtid="{D5CDD505-2E9C-101B-9397-08002B2CF9AE}" pid="8" name="Layout Search String">
    <vt:lpwstr>Section Title</vt:lpwstr>
  </property>
  <property fmtid="{D5CDD505-2E9C-101B-9397-08002B2CF9AE}" pid="9" name="Notes Tab Color">
    <vt:lpwstr>Black</vt:lpwstr>
  </property>
  <property fmtid="{D5CDD505-2E9C-101B-9397-08002B2CF9AE}" pid="10" name="Logo File">
    <vt:lpwstr/>
  </property>
  <property fmtid="{D5CDD505-2E9C-101B-9397-08002B2CF9AE}" pid="11" name="L1_FontSz">
    <vt:lpwstr>20</vt:lpwstr>
  </property>
  <property fmtid="{D5CDD505-2E9C-101B-9397-08002B2CF9AE}" pid="12" name="L1_FontRng">
    <vt:lpwstr>3</vt:lpwstr>
  </property>
  <property fmtid="{D5CDD505-2E9C-101B-9397-08002B2CF9AE}" pid="13" name="TxtB_FontSz">
    <vt:lpwstr>11</vt:lpwstr>
  </property>
  <property fmtid="{D5CDD505-2E9C-101B-9397-08002B2CF9AE}" pid="14" name="NoteB_FontSz">
    <vt:lpwstr>12</vt:lpwstr>
  </property>
</Properties>
</file>